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8"/>
  </p:notesMasterIdLst>
  <p:handoutMasterIdLst>
    <p:handoutMasterId r:id="rId49"/>
  </p:handoutMasterIdLst>
  <p:sldIdLst>
    <p:sldId id="256" r:id="rId2"/>
    <p:sldId id="288" r:id="rId3"/>
    <p:sldId id="368" r:id="rId4"/>
    <p:sldId id="429" r:id="rId5"/>
    <p:sldId id="369" r:id="rId6"/>
    <p:sldId id="439" r:id="rId7"/>
    <p:sldId id="440" r:id="rId8"/>
    <p:sldId id="441" r:id="rId9"/>
    <p:sldId id="406" r:id="rId10"/>
    <p:sldId id="430" r:id="rId11"/>
    <p:sldId id="442" r:id="rId12"/>
    <p:sldId id="359" r:id="rId13"/>
    <p:sldId id="431" r:id="rId14"/>
    <p:sldId id="432" r:id="rId15"/>
    <p:sldId id="370" r:id="rId16"/>
    <p:sldId id="443" r:id="rId17"/>
    <p:sldId id="444" r:id="rId18"/>
    <p:sldId id="407" r:id="rId19"/>
    <p:sldId id="371" r:id="rId20"/>
    <p:sldId id="447" r:id="rId21"/>
    <p:sldId id="448" r:id="rId22"/>
    <p:sldId id="373" r:id="rId23"/>
    <p:sldId id="445" r:id="rId24"/>
    <p:sldId id="408" r:id="rId25"/>
    <p:sldId id="383" r:id="rId26"/>
    <p:sldId id="409" r:id="rId27"/>
    <p:sldId id="446" r:id="rId28"/>
    <p:sldId id="410" r:id="rId29"/>
    <p:sldId id="412" r:id="rId30"/>
    <p:sldId id="433" r:id="rId31"/>
    <p:sldId id="413" r:id="rId32"/>
    <p:sldId id="435" r:id="rId33"/>
    <p:sldId id="414" r:id="rId34"/>
    <p:sldId id="436" r:id="rId35"/>
    <p:sldId id="384" r:id="rId36"/>
    <p:sldId id="437" r:id="rId37"/>
    <p:sldId id="449" r:id="rId38"/>
    <p:sldId id="415" r:id="rId39"/>
    <p:sldId id="450" r:id="rId40"/>
    <p:sldId id="452" r:id="rId41"/>
    <p:sldId id="451" r:id="rId42"/>
    <p:sldId id="416" r:id="rId43"/>
    <p:sldId id="453" r:id="rId44"/>
    <p:sldId id="418" r:id="rId45"/>
    <p:sldId id="420" r:id="rId46"/>
    <p:sldId id="421" r:id="rId47"/>
  </p:sldIdLst>
  <p:sldSz cx="12192000" cy="6858000"/>
  <p:notesSz cx="6792913" cy="9921875"/>
  <p:defaultTextStyle>
    <a:defPPr>
      <a:defRPr lang="hu-HU"/>
    </a:defPPr>
    <a:lvl1pPr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Közepesen sötét stílus 2 – 2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7" autoAdjust="0"/>
    <p:restoredTop sz="94743" autoAdjust="0"/>
  </p:normalViewPr>
  <p:slideViewPr>
    <p:cSldViewPr>
      <p:cViewPr varScale="1">
        <p:scale>
          <a:sx n="101" d="100"/>
          <a:sy n="101" d="100"/>
        </p:scale>
        <p:origin x="96" y="61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6.wmf"/><Relationship Id="rId1" Type="http://schemas.openxmlformats.org/officeDocument/2006/relationships/image" Target="../media/image24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32.wmf"/><Relationship Id="rId1" Type="http://schemas.openxmlformats.org/officeDocument/2006/relationships/image" Target="../media/image2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85" tIns="45693" rIns="91385" bIns="45693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6513" y="0"/>
            <a:ext cx="2944812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85" tIns="45693" rIns="91385" bIns="45693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340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85" tIns="45693" rIns="91385" bIns="45693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6513" y="9423400"/>
            <a:ext cx="2944812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85" tIns="45693" rIns="91385" bIns="45693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BCDA010F-6F41-435A-AC24-C1855A978554}" type="slidenum">
              <a:rPr lang="en-US" altLang="hu-HU"/>
              <a:pPr>
                <a:defRPr/>
              </a:pPr>
              <a:t>‹#›</a:t>
            </a:fld>
            <a:endParaRPr lang="en-US" altLang="hu-HU"/>
          </a:p>
        </p:txBody>
      </p:sp>
    </p:spTree>
    <p:extLst>
      <p:ext uri="{BB962C8B-B14F-4D97-AF65-F5344CB8AC3E}">
        <p14:creationId xmlns:p14="http://schemas.microsoft.com/office/powerpoint/2010/main" val="23981635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85" tIns="45693" rIns="91385" bIns="45693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6513" y="0"/>
            <a:ext cx="2944812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85" tIns="45693" rIns="91385" bIns="45693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8900" y="744538"/>
            <a:ext cx="6615113" cy="37211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3288"/>
            <a:ext cx="5434013" cy="446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85" tIns="45693" rIns="91385" bIns="4569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noProof="0" smtClean="0"/>
              <a:t>Mintaszöveg szerkesztése</a:t>
            </a:r>
          </a:p>
          <a:p>
            <a:pPr lvl="1"/>
            <a:r>
              <a:rPr lang="hu-HU" noProof="0" smtClean="0"/>
              <a:t>Második szint</a:t>
            </a:r>
          </a:p>
          <a:p>
            <a:pPr lvl="2"/>
            <a:r>
              <a:rPr lang="hu-HU" noProof="0" smtClean="0"/>
              <a:t>Harmadik szint</a:t>
            </a:r>
          </a:p>
          <a:p>
            <a:pPr lvl="3"/>
            <a:r>
              <a:rPr lang="hu-HU" noProof="0" smtClean="0"/>
              <a:t>Negyedik szint</a:t>
            </a:r>
          </a:p>
          <a:p>
            <a:pPr lvl="4"/>
            <a:r>
              <a:rPr lang="hu-HU" noProof="0" smtClean="0"/>
              <a:t>Ötödik szint</a:t>
            </a:r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340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85" tIns="45693" rIns="91385" bIns="45693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235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6513" y="9423400"/>
            <a:ext cx="2944812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85" tIns="45693" rIns="91385" bIns="45693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A7DA12E7-AA98-49BE-97C3-C0E85D8C30AF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861116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1363" indent="-284163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1413" indent="-227013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8613" indent="-227013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5813" indent="-227013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3013" indent="-22701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0213" indent="-22701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7413" indent="-22701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4613" indent="-22701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DEC5819-AF4F-4865-B9AB-765916B79087}" type="slidenum">
              <a:rPr lang="hu-HU" altLang="hu-HU" sz="1200"/>
              <a:pPr/>
              <a:t>1</a:t>
            </a:fld>
            <a:endParaRPr lang="hu-HU" altLang="hu-HU" sz="1200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8900" y="744538"/>
            <a:ext cx="6615113" cy="3721100"/>
          </a:xfrm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hu-HU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97063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952DC5-6DB4-437C-89C9-063610486A85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0686333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678E1E-F66E-4F29-8A96-E43DAF3A3184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429926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AEE4F5-4178-4138-A427-783A898A4206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41735816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109728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3938589"/>
            <a:ext cx="109728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27E3D1-5E67-4DB1-9651-8BB0E8FCC05A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85391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74180E-25FE-4A01-8462-B33D55029243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1724482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3DD474-6D0D-45EE-A984-BE7EF734117E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8943890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608758-3B56-4CD2-98FA-C1B32AF05E37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0292583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AB064D-4025-4CFE-9E5C-CE85E1CE28BD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8981401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5E67D0-5020-47FA-9988-96B912E868F7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2273700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42CAE1-A095-4990-98E9-D3D27190FD74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4334622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F80B1B-B01D-4352-83E6-D807F128188B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8976940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59297D-090A-40A9-B989-2E3DFCC18CBF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9276453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 smtClean="0"/>
              <a:t>Mintacím szerkesztése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 smtClean="0"/>
              <a:t>Mintaszöveg szerkesztése</a:t>
            </a:r>
          </a:p>
          <a:p>
            <a:pPr lvl="1"/>
            <a:r>
              <a:rPr lang="hu-HU" altLang="hu-HU" smtClean="0"/>
              <a:t>Második szint</a:t>
            </a:r>
          </a:p>
          <a:p>
            <a:pPr lvl="2"/>
            <a:r>
              <a:rPr lang="hu-HU" altLang="hu-HU" smtClean="0"/>
              <a:t>Harmadik szint</a:t>
            </a:r>
          </a:p>
          <a:p>
            <a:pPr lvl="3"/>
            <a:r>
              <a:rPr lang="hu-HU" altLang="hu-HU" smtClean="0"/>
              <a:t>Negyedik szint</a:t>
            </a:r>
          </a:p>
          <a:p>
            <a:pPr lvl="4"/>
            <a:r>
              <a:rPr lang="hu-HU" altLang="hu-HU" smtClean="0"/>
              <a:t>Ötödik szint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16460A92-7256-4AB1-9861-4C723443F65C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6.wmf"/><Relationship Id="rId4" Type="http://schemas.openxmlformats.org/officeDocument/2006/relationships/oleObject" Target="../embeddings/oleObject1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8.w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0.png"/><Relationship Id="rId5" Type="http://schemas.openxmlformats.org/officeDocument/2006/relationships/image" Target="../media/image21.png"/><Relationship Id="rId4" Type="http://schemas.openxmlformats.org/officeDocument/2006/relationships/image" Target="../media/image18.wm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25.png"/><Relationship Id="rId4" Type="http://schemas.openxmlformats.org/officeDocument/2006/relationships/image" Target="../media/image24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4.w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9.png"/><Relationship Id="rId5" Type="http://schemas.openxmlformats.org/officeDocument/2006/relationships/image" Target="../media/image28.jpg"/><Relationship Id="rId4" Type="http://schemas.openxmlformats.org/officeDocument/2006/relationships/image" Target="../media/image24.w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30.png"/><Relationship Id="rId4" Type="http://schemas.openxmlformats.org/officeDocument/2006/relationships/image" Target="../media/image24.w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24.wmf"/><Relationship Id="rId4" Type="http://schemas.openxmlformats.org/officeDocument/2006/relationships/oleObject" Target="../embeddings/oleObject8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7" Type="http://schemas.openxmlformats.org/officeDocument/2006/relationships/image" Target="../media/image3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32.w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24.w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34.png"/><Relationship Id="rId4" Type="http://schemas.openxmlformats.org/officeDocument/2006/relationships/image" Target="../media/image24.w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35.png"/><Relationship Id="rId4" Type="http://schemas.openxmlformats.org/officeDocument/2006/relationships/image" Target="../media/image24.w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7" Type="http://schemas.openxmlformats.org/officeDocument/2006/relationships/image" Target="../media/image3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36.wmf"/><Relationship Id="rId5" Type="http://schemas.openxmlformats.org/officeDocument/2006/relationships/oleObject" Target="../embeddings/oleObject14.bin"/><Relationship Id="rId4" Type="http://schemas.openxmlformats.org/officeDocument/2006/relationships/image" Target="../media/image24.w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39.png"/><Relationship Id="rId5" Type="http://schemas.openxmlformats.org/officeDocument/2006/relationships/image" Target="../media/image24.wmf"/><Relationship Id="rId4" Type="http://schemas.openxmlformats.org/officeDocument/2006/relationships/oleObject" Target="../embeddings/oleObject15.bin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23392" y="714376"/>
            <a:ext cx="10657184" cy="2886075"/>
          </a:xfrm>
          <a:noFill/>
        </p:spPr>
        <p:txBody>
          <a:bodyPr/>
          <a:lstStyle/>
          <a:p>
            <a:pPr eaLnBrk="1" hangingPunct="1"/>
            <a:r>
              <a:rPr lang="en-US" altLang="hu-HU" sz="4000" dirty="0" smtClean="0"/>
              <a:t>D</a:t>
            </a:r>
            <a:r>
              <a:rPr lang="hu-HU" altLang="hu-HU" sz="4000" dirty="0" smtClean="0"/>
              <a:t>öntési fák</a:t>
            </a:r>
            <a:endParaRPr lang="en-US" altLang="hu-HU" sz="4000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063552" y="3357564"/>
            <a:ext cx="7487494" cy="2808287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hu-HU" altLang="hu-HU" sz="2400" dirty="0" err="1" smtClean="0"/>
              <a:t>Gosztolya</a:t>
            </a:r>
            <a:r>
              <a:rPr lang="hu-HU" altLang="hu-HU" sz="2400" dirty="0" smtClean="0"/>
              <a:t> Gábor</a:t>
            </a:r>
          </a:p>
          <a:p>
            <a:pPr eaLnBrk="1" hangingPunct="1">
              <a:lnSpc>
                <a:spcPct val="80000"/>
              </a:lnSpc>
            </a:pPr>
            <a:endParaRPr lang="hu-HU" altLang="hu-HU" sz="2000" dirty="0"/>
          </a:p>
          <a:p>
            <a:pPr eaLnBrk="1" hangingPunct="1">
              <a:lnSpc>
                <a:spcPct val="80000"/>
              </a:lnSpc>
            </a:pPr>
            <a:r>
              <a:rPr lang="hu-HU" altLang="hu-HU" sz="2000" dirty="0" smtClean="0"/>
              <a:t>Szegedi Tudományegyetem</a:t>
            </a:r>
          </a:p>
          <a:p>
            <a:pPr eaLnBrk="1" hangingPunct="1">
              <a:lnSpc>
                <a:spcPct val="80000"/>
              </a:lnSpc>
            </a:pPr>
            <a:r>
              <a:rPr lang="hu-HU" altLang="hu-HU" sz="2000" dirty="0" smtClean="0"/>
              <a:t>Informatikai Intézet</a:t>
            </a:r>
          </a:p>
          <a:p>
            <a:pPr eaLnBrk="1" hangingPunct="1">
              <a:lnSpc>
                <a:spcPct val="80000"/>
              </a:lnSpc>
            </a:pPr>
            <a:r>
              <a:rPr lang="hu-HU" altLang="hu-HU" sz="2000" dirty="0" smtClean="0"/>
              <a:t>2023. március </a:t>
            </a:r>
            <a:r>
              <a:rPr lang="en-US" altLang="hu-HU" sz="2000" dirty="0" smtClean="0"/>
              <a:t>2</a:t>
            </a:r>
            <a:r>
              <a:rPr lang="hu-HU" altLang="hu-HU" sz="2000" dirty="0" smtClean="0"/>
              <a:t>7.</a:t>
            </a:r>
            <a:endParaRPr lang="en-US" altLang="hu-HU" sz="1800" dirty="0"/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0751" y="2420888"/>
            <a:ext cx="3612877" cy="3428628"/>
          </a:xfrm>
          <a:prstGeom prst="rect">
            <a:avLst/>
          </a:prstGeom>
        </p:spPr>
      </p:pic>
      <p:sp>
        <p:nvSpPr>
          <p:cNvPr id="2" name="Szövegdoboz 1"/>
          <p:cNvSpPr txBox="1"/>
          <p:nvPr/>
        </p:nvSpPr>
        <p:spPr>
          <a:xfrm>
            <a:off x="8360751" y="5955195"/>
            <a:ext cx="3612877" cy="830997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1200" dirty="0">
                <a:latin typeface="+mn-lt"/>
              </a:rPr>
              <a:t>This works for a surprising range of sunlit things, including rooftops (sure), highway surfaces (probably not), sailboats (maybe), and jets, cars, and wild deer (</a:t>
            </a:r>
            <a:r>
              <a:rPr lang="en-US" sz="1200" dirty="0" err="1">
                <a:latin typeface="+mn-lt"/>
              </a:rPr>
              <a:t>haha</a:t>
            </a:r>
            <a:r>
              <a:rPr lang="en-US" sz="1200" dirty="0">
                <a:latin typeface="+mn-lt"/>
              </a:rPr>
              <a:t> good luck).</a:t>
            </a:r>
            <a:endParaRPr lang="hu-HU" sz="12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116632"/>
            <a:ext cx="10972800" cy="1143000"/>
          </a:xfrm>
        </p:spPr>
        <p:txBody>
          <a:bodyPr/>
          <a:lstStyle/>
          <a:p>
            <a:r>
              <a:rPr lang="hu-HU" altLang="hu-HU" dirty="0">
                <a:solidFill>
                  <a:schemeClr val="tx1"/>
                </a:solidFill>
              </a:rPr>
              <a:t>Döntési fa építése adatokból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09600" y="1268760"/>
            <a:ext cx="6062464" cy="4525963"/>
          </a:xfrm>
        </p:spPr>
        <p:txBody>
          <a:bodyPr/>
          <a:lstStyle/>
          <a:p>
            <a:r>
              <a:rPr lang="hu-HU" sz="2800" dirty="0" smtClean="0"/>
              <a:t>Láttuk</a:t>
            </a:r>
            <a:r>
              <a:rPr lang="hu-HU" sz="2800" dirty="0"/>
              <a:t>, hogy a döntési fa hogyan értékel ki egy példát</a:t>
            </a:r>
          </a:p>
          <a:p>
            <a:r>
              <a:rPr lang="hu-HU" sz="2800" dirty="0"/>
              <a:t>Azt is láttuk, hogy a döntési fa átalakítható logikai formulává</a:t>
            </a:r>
          </a:p>
          <a:p>
            <a:pPr lvl="1"/>
            <a:r>
              <a:rPr lang="hu-HU" sz="2400" dirty="0"/>
              <a:t>Így logikai formulák helyett tanulhatunk </a:t>
            </a:r>
            <a:r>
              <a:rPr lang="hu-HU" sz="2400" b="1" dirty="0" smtClean="0"/>
              <a:t>közvetlenül</a:t>
            </a:r>
            <a:r>
              <a:rPr lang="hu-HU" sz="2400" dirty="0" smtClean="0"/>
              <a:t> döntési </a:t>
            </a:r>
            <a:r>
              <a:rPr lang="hu-HU" sz="2400" dirty="0"/>
              <a:t>fákat</a:t>
            </a:r>
          </a:p>
          <a:p>
            <a:r>
              <a:rPr lang="hu-HU" sz="2800" dirty="0"/>
              <a:t>De </a:t>
            </a:r>
            <a:r>
              <a:rPr lang="hu-HU" sz="2800" b="1" dirty="0" smtClean="0"/>
              <a:t>hogyan</a:t>
            </a:r>
            <a:r>
              <a:rPr lang="hu-HU" sz="2800" dirty="0" smtClean="0"/>
              <a:t>? (…tanuljunk </a:t>
            </a:r>
            <a:r>
              <a:rPr lang="hu-HU" sz="2800" dirty="0"/>
              <a:t>döntési fákat</a:t>
            </a:r>
            <a:r>
              <a:rPr lang="hu-HU" sz="2800" dirty="0" smtClean="0"/>
              <a:t>?)</a:t>
            </a:r>
            <a:endParaRPr lang="hu-HU" sz="2800" dirty="0"/>
          </a:p>
          <a:p>
            <a:r>
              <a:rPr lang="hu-HU" sz="2800" dirty="0"/>
              <a:t>Azaz </a:t>
            </a:r>
            <a:r>
              <a:rPr lang="hu-HU" sz="2800" dirty="0" smtClean="0"/>
              <a:t>a tanítópéldákat </a:t>
            </a:r>
            <a:r>
              <a:rPr lang="hu-HU" sz="2800" dirty="0"/>
              <a:t>tartalmazó táblázat alapján hogyan építsük </a:t>
            </a:r>
            <a:r>
              <a:rPr lang="hu-HU" sz="2800" dirty="0" smtClean="0"/>
              <a:t>föl </a:t>
            </a:r>
            <a:r>
              <a:rPr lang="hu-HU" sz="2800" dirty="0"/>
              <a:t>a fát </a:t>
            </a:r>
            <a:r>
              <a:rPr lang="hu-HU" sz="2800" b="1" dirty="0"/>
              <a:t>automatikusan</a:t>
            </a:r>
            <a:r>
              <a:rPr lang="hu-HU" sz="2800" dirty="0"/>
              <a:t>?</a:t>
            </a:r>
            <a:endParaRPr lang="hu-H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500" y="1104453"/>
            <a:ext cx="4000500" cy="2427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2945" y="3933056"/>
            <a:ext cx="4964969" cy="273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596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116632"/>
            <a:ext cx="10972800" cy="1143000"/>
          </a:xfrm>
        </p:spPr>
        <p:txBody>
          <a:bodyPr/>
          <a:lstStyle/>
          <a:p>
            <a:r>
              <a:rPr lang="hu-HU" altLang="hu-HU" dirty="0" smtClean="0">
                <a:solidFill>
                  <a:schemeClr val="tx1"/>
                </a:solidFill>
              </a:rPr>
              <a:t>Döntési fa építése adatokból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09600" y="1268760"/>
            <a:ext cx="6062464" cy="4525963"/>
          </a:xfrm>
        </p:spPr>
        <p:txBody>
          <a:bodyPr/>
          <a:lstStyle/>
          <a:p>
            <a:r>
              <a:rPr lang="hu-HU" sz="2800" dirty="0" smtClean="0"/>
              <a:t>Elvárásaink:</a:t>
            </a:r>
          </a:p>
          <a:p>
            <a:pPr lvl="1"/>
            <a:r>
              <a:rPr lang="hu-HU" sz="2400" dirty="0"/>
              <a:t>A fának </a:t>
            </a:r>
            <a:r>
              <a:rPr lang="hu-HU" sz="2400" b="1" dirty="0"/>
              <a:t>konzisztensnek </a:t>
            </a:r>
            <a:r>
              <a:rPr lang="hu-HU" sz="2400" dirty="0"/>
              <a:t>kell lennie a példákkal</a:t>
            </a:r>
          </a:p>
          <a:p>
            <a:pPr lvl="1"/>
            <a:r>
              <a:rPr lang="hu-HU" sz="2400" dirty="0"/>
              <a:t>Ezzel egyidejűleg </a:t>
            </a:r>
            <a:r>
              <a:rPr lang="hu-HU" sz="2400" b="1" dirty="0"/>
              <a:t>kicsi fa </a:t>
            </a:r>
            <a:r>
              <a:rPr lang="hu-HU" sz="2400" dirty="0"/>
              <a:t>építésére </a:t>
            </a:r>
            <a:r>
              <a:rPr lang="hu-HU" sz="2400" dirty="0" smtClean="0"/>
              <a:t>törekszünk (Occam borotvája)</a:t>
            </a:r>
            <a:endParaRPr lang="hu-HU" sz="2400" dirty="0"/>
          </a:p>
          <a:p>
            <a:r>
              <a:rPr lang="hu-HU" sz="2800" dirty="0" smtClean="0"/>
              <a:t>…</a:t>
            </a:r>
            <a:r>
              <a:rPr lang="hu-HU" sz="2800" b="1" dirty="0" smtClean="0"/>
              <a:t>ID3</a:t>
            </a:r>
            <a:r>
              <a:rPr lang="hu-HU" sz="2800" dirty="0" smtClean="0"/>
              <a:t> </a:t>
            </a:r>
            <a:r>
              <a:rPr lang="hu-HU" sz="2800" dirty="0"/>
              <a:t>faépítő </a:t>
            </a:r>
            <a:r>
              <a:rPr lang="hu-HU" sz="2800" dirty="0" smtClean="0"/>
              <a:t>algoritmus </a:t>
            </a:r>
            <a:r>
              <a:rPr lang="hu-HU" sz="2800" dirty="0"/>
              <a:t>(</a:t>
            </a:r>
            <a:r>
              <a:rPr lang="hu-HU" sz="2800" dirty="0" err="1"/>
              <a:t>Quinlan</a:t>
            </a:r>
            <a:r>
              <a:rPr lang="hu-HU" sz="2800" dirty="0"/>
              <a:t>, 1986)</a:t>
            </a:r>
          </a:p>
          <a:p>
            <a:pPr lvl="1"/>
            <a:r>
              <a:rPr lang="hu-HU" sz="2400" dirty="0"/>
              <a:t>A fát </a:t>
            </a:r>
            <a:r>
              <a:rPr lang="hu-HU" sz="2400" b="1" dirty="0"/>
              <a:t>rekurzívan</a:t>
            </a:r>
            <a:r>
              <a:rPr lang="hu-HU" sz="2400" dirty="0"/>
              <a:t> építi, a gyökértől a levelek felé</a:t>
            </a:r>
          </a:p>
          <a:p>
            <a:pPr lvl="1"/>
            <a:r>
              <a:rPr lang="hu-HU" sz="2400" dirty="0"/>
              <a:t>Kis fa építésére törekszik egy </a:t>
            </a:r>
            <a:r>
              <a:rPr lang="hu-HU" sz="2400" b="1" dirty="0"/>
              <a:t>mohó</a:t>
            </a:r>
            <a:r>
              <a:rPr lang="hu-HU" sz="2400" dirty="0"/>
              <a:t> </a:t>
            </a:r>
            <a:r>
              <a:rPr lang="hu-HU" sz="2400" dirty="0" smtClean="0"/>
              <a:t>attribútum-kiválasztási stratégiával</a:t>
            </a:r>
            <a:endParaRPr lang="hu-HU" sz="24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500" y="1104453"/>
            <a:ext cx="4000500" cy="2427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6120" y="3933056"/>
            <a:ext cx="3818096" cy="2757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509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116632"/>
            <a:ext cx="10972800" cy="1143000"/>
          </a:xfrm>
        </p:spPr>
        <p:txBody>
          <a:bodyPr/>
          <a:lstStyle/>
          <a:p>
            <a:r>
              <a:rPr lang="hu-HU" altLang="hu-HU" dirty="0">
                <a:solidFill>
                  <a:schemeClr val="tx1"/>
                </a:solidFill>
              </a:rPr>
              <a:t>Az</a:t>
            </a:r>
            <a:r>
              <a:rPr lang="en-US" altLang="hu-HU" dirty="0">
                <a:solidFill>
                  <a:schemeClr val="tx1"/>
                </a:solidFill>
              </a:rPr>
              <a:t> ID3 </a:t>
            </a:r>
            <a:r>
              <a:rPr lang="en-US" altLang="hu-HU" dirty="0" err="1">
                <a:solidFill>
                  <a:schemeClr val="tx1"/>
                </a:solidFill>
              </a:rPr>
              <a:t>algorit</a:t>
            </a:r>
            <a:r>
              <a:rPr lang="hu-HU" altLang="hu-HU" dirty="0" err="1">
                <a:solidFill>
                  <a:schemeClr val="tx1"/>
                </a:solidFill>
              </a:rPr>
              <a:t>mus</a:t>
            </a:r>
            <a:endParaRPr lang="hu-HU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344" y="1259632"/>
            <a:ext cx="9542238" cy="42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Jobb oldali kapcsos zárójel 4"/>
          <p:cNvSpPr/>
          <p:nvPr/>
        </p:nvSpPr>
        <p:spPr>
          <a:xfrm>
            <a:off x="9912424" y="3610798"/>
            <a:ext cx="216024" cy="1546394"/>
          </a:xfrm>
          <a:prstGeom prst="rightBrac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" name="Jobb oldali kapcsos zárójel 8"/>
          <p:cNvSpPr/>
          <p:nvPr/>
        </p:nvSpPr>
        <p:spPr>
          <a:xfrm>
            <a:off x="9912424" y="2276872"/>
            <a:ext cx="216024" cy="779894"/>
          </a:xfrm>
          <a:prstGeom prst="rightBrac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2" name="Szövegdoboz 11"/>
          <p:cNvSpPr txBox="1"/>
          <p:nvPr/>
        </p:nvSpPr>
        <p:spPr>
          <a:xfrm>
            <a:off x="10272464" y="2289066"/>
            <a:ext cx="1656184" cy="707886"/>
          </a:xfrm>
          <a:prstGeom prst="rect">
            <a:avLst/>
          </a:prstGeom>
          <a:noFill/>
          <a:ln w="1905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hu-HU" sz="2000" dirty="0" smtClean="0"/>
              <a:t>Új levél készítése</a:t>
            </a:r>
            <a:endParaRPr lang="hu-HU" sz="2000" dirty="0"/>
          </a:p>
        </p:txBody>
      </p:sp>
      <p:sp>
        <p:nvSpPr>
          <p:cNvPr id="13" name="Szövegdoboz 12"/>
          <p:cNvSpPr txBox="1"/>
          <p:nvPr/>
        </p:nvSpPr>
        <p:spPr>
          <a:xfrm>
            <a:off x="10272464" y="4011161"/>
            <a:ext cx="1656184" cy="707886"/>
          </a:xfrm>
          <a:prstGeom prst="rect">
            <a:avLst/>
          </a:prstGeom>
          <a:noFill/>
          <a:ln w="1905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hu-HU" sz="2000" dirty="0" smtClean="0"/>
              <a:t>A fa elágaztatása</a:t>
            </a:r>
            <a:endParaRPr lang="hu-HU" sz="2000" dirty="0"/>
          </a:p>
        </p:txBody>
      </p:sp>
      <p:sp>
        <p:nvSpPr>
          <p:cNvPr id="14" name="Szövegdoboz 13"/>
          <p:cNvSpPr txBox="1"/>
          <p:nvPr/>
        </p:nvSpPr>
        <p:spPr>
          <a:xfrm>
            <a:off x="9120336" y="3180020"/>
            <a:ext cx="2808312" cy="400110"/>
          </a:xfrm>
          <a:prstGeom prst="rect">
            <a:avLst/>
          </a:prstGeom>
          <a:noFill/>
          <a:ln w="1905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hu-HU" sz="2000" dirty="0" smtClean="0"/>
              <a:t>Attribútum kiválasztása</a:t>
            </a:r>
            <a:endParaRPr lang="hu-HU" sz="2000" dirty="0"/>
          </a:p>
        </p:txBody>
      </p:sp>
      <p:cxnSp>
        <p:nvCxnSpPr>
          <p:cNvPr id="16" name="Egyenes összekötő nyíllal 15"/>
          <p:cNvCxnSpPr/>
          <p:nvPr/>
        </p:nvCxnSpPr>
        <p:spPr>
          <a:xfrm flipH="1" flipV="1">
            <a:off x="7608168" y="3284984"/>
            <a:ext cx="1368152" cy="72008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3374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8048" y="936104"/>
            <a:ext cx="5583943" cy="3140968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116632"/>
            <a:ext cx="10972800" cy="1143000"/>
          </a:xfrm>
        </p:spPr>
        <p:txBody>
          <a:bodyPr/>
          <a:lstStyle/>
          <a:p>
            <a:r>
              <a:rPr lang="hu-HU" altLang="hu-HU" dirty="0" smtClean="0">
                <a:solidFill>
                  <a:schemeClr val="tx1"/>
                </a:solidFill>
              </a:rPr>
              <a:t>Az ID3 algoritmus – összegzés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09600" y="1268760"/>
            <a:ext cx="7358608" cy="4525963"/>
          </a:xfrm>
        </p:spPr>
        <p:txBody>
          <a:bodyPr/>
          <a:lstStyle/>
          <a:p>
            <a:r>
              <a:rPr lang="hu-HU" sz="2800" dirty="0" smtClean="0"/>
              <a:t>1) Az </a:t>
            </a:r>
            <a:r>
              <a:rPr lang="hu-HU" sz="2800" dirty="0"/>
              <a:t>adott csúcsba </a:t>
            </a:r>
            <a:r>
              <a:rPr lang="hu-HU" sz="2800" dirty="0" smtClean="0"/>
              <a:t>attribútumot </a:t>
            </a:r>
            <a:r>
              <a:rPr lang="hu-HU" sz="2800" b="1" dirty="0" smtClean="0"/>
              <a:t>választunk</a:t>
            </a:r>
          </a:p>
          <a:p>
            <a:pPr lvl="1"/>
            <a:r>
              <a:rPr lang="hu-HU" sz="2400" dirty="0" smtClean="0"/>
              <a:t>Hogyan?</a:t>
            </a:r>
          </a:p>
          <a:p>
            <a:pPr lvl="1"/>
            <a:r>
              <a:rPr lang="hu-HU" sz="2400" dirty="0" smtClean="0"/>
              <a:t>Messze nem triviális</a:t>
            </a:r>
            <a:endParaRPr lang="hu-HU" sz="2400" dirty="0"/>
          </a:p>
          <a:p>
            <a:r>
              <a:rPr lang="hu-HU" sz="2800" dirty="0" smtClean="0"/>
              <a:t>2) </a:t>
            </a:r>
            <a:r>
              <a:rPr lang="hu-HU" sz="2800" b="1" dirty="0" smtClean="0"/>
              <a:t>Ágakat képzünk</a:t>
            </a:r>
            <a:r>
              <a:rPr lang="hu-HU" sz="2800" dirty="0" smtClean="0"/>
              <a:t> </a:t>
            </a:r>
            <a:r>
              <a:rPr lang="hu-HU" sz="2800" dirty="0"/>
              <a:t>az </a:t>
            </a:r>
            <a:r>
              <a:rPr lang="hu-HU" sz="2800" dirty="0" smtClean="0"/>
              <a:t>attribútum </a:t>
            </a:r>
            <a:r>
              <a:rPr lang="hu-HU" sz="2800" dirty="0"/>
              <a:t>lehetséges értékeinek megfelelően</a:t>
            </a:r>
          </a:p>
          <a:p>
            <a:r>
              <a:rPr lang="hu-HU" sz="2800" dirty="0" smtClean="0"/>
              <a:t>3) A </a:t>
            </a:r>
            <a:r>
              <a:rPr lang="hu-HU" sz="2800" b="1" dirty="0"/>
              <a:t>tanítópéldákat</a:t>
            </a:r>
            <a:r>
              <a:rPr lang="hu-HU" sz="2800" dirty="0"/>
              <a:t> szintén </a:t>
            </a:r>
            <a:r>
              <a:rPr lang="hu-HU" sz="2800" b="1" dirty="0"/>
              <a:t>szétosztjuk</a:t>
            </a:r>
            <a:r>
              <a:rPr lang="hu-HU" sz="2800" dirty="0"/>
              <a:t> az ágak között az </a:t>
            </a:r>
            <a:r>
              <a:rPr lang="hu-HU" sz="2800" dirty="0" smtClean="0"/>
              <a:t>attribútum </a:t>
            </a:r>
            <a:r>
              <a:rPr lang="hu-HU" sz="2800" dirty="0"/>
              <a:t>értéke szerint</a:t>
            </a:r>
          </a:p>
          <a:p>
            <a:r>
              <a:rPr lang="hu-HU" sz="2800" dirty="0" smtClean="0"/>
              <a:t>4) </a:t>
            </a:r>
            <a:r>
              <a:rPr lang="hu-HU" sz="2800" b="1" dirty="0" smtClean="0"/>
              <a:t>Rekurzívan</a:t>
            </a:r>
            <a:r>
              <a:rPr lang="hu-HU" sz="2800" dirty="0" smtClean="0"/>
              <a:t> </a:t>
            </a:r>
            <a:r>
              <a:rPr lang="hu-HU" sz="2800" dirty="0"/>
              <a:t>meghívjuk az algoritmust minden ágra és az oda eső példákra</a:t>
            </a: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3589910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8168" y="3140968"/>
            <a:ext cx="4515480" cy="3019846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116632"/>
            <a:ext cx="10972800" cy="1143000"/>
          </a:xfrm>
        </p:spPr>
        <p:txBody>
          <a:bodyPr/>
          <a:lstStyle/>
          <a:p>
            <a:r>
              <a:rPr lang="hu-HU" dirty="0" smtClean="0">
                <a:solidFill>
                  <a:schemeClr val="tx1"/>
                </a:solidFill>
              </a:rPr>
              <a:t>Megállási feltételek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09600" y="1268760"/>
            <a:ext cx="7790656" cy="4525963"/>
          </a:xfrm>
        </p:spPr>
        <p:txBody>
          <a:bodyPr/>
          <a:lstStyle/>
          <a:p>
            <a:r>
              <a:rPr lang="hu-HU" sz="2800" dirty="0" smtClean="0"/>
              <a:t>Az </a:t>
            </a:r>
            <a:r>
              <a:rPr lang="hu-HU" sz="2800" dirty="0"/>
              <a:t>ágban </a:t>
            </a:r>
            <a:r>
              <a:rPr lang="hu-HU" sz="2800" b="1" dirty="0"/>
              <a:t>minden példa </a:t>
            </a:r>
            <a:r>
              <a:rPr lang="hu-HU" sz="2800" b="1" dirty="0" smtClean="0"/>
              <a:t>pozitív</a:t>
            </a:r>
            <a:endParaRPr lang="hu-HU" sz="2800" dirty="0" smtClean="0"/>
          </a:p>
          <a:p>
            <a:pPr lvl="1"/>
            <a:r>
              <a:rPr lang="hu-HU" sz="2400" dirty="0" smtClean="0"/>
              <a:t>Lezárjuk </a:t>
            </a:r>
            <a:r>
              <a:rPr lang="hu-HU" sz="2400" dirty="0"/>
              <a:t>az ágat egy pozitívnak címkézett levéllel</a:t>
            </a:r>
          </a:p>
          <a:p>
            <a:r>
              <a:rPr lang="hu-HU" sz="2800" dirty="0"/>
              <a:t>Az ágban </a:t>
            </a:r>
            <a:r>
              <a:rPr lang="hu-HU" sz="2800" b="1" dirty="0"/>
              <a:t>minden példa </a:t>
            </a:r>
            <a:r>
              <a:rPr lang="hu-HU" sz="2800" b="1" dirty="0" smtClean="0"/>
              <a:t>negatív</a:t>
            </a:r>
            <a:endParaRPr lang="hu-HU" sz="2800" dirty="0" smtClean="0"/>
          </a:p>
          <a:p>
            <a:pPr lvl="1"/>
            <a:r>
              <a:rPr lang="hu-HU" sz="2400" dirty="0" smtClean="0"/>
              <a:t>Lezárjuk </a:t>
            </a:r>
            <a:r>
              <a:rPr lang="hu-HU" sz="2400" dirty="0"/>
              <a:t>az ágat egy negatívnak címkézett levéllel</a:t>
            </a:r>
          </a:p>
          <a:p>
            <a:r>
              <a:rPr lang="hu-HU" sz="2800" b="1" dirty="0"/>
              <a:t>Nincs példa </a:t>
            </a:r>
            <a:r>
              <a:rPr lang="hu-HU" sz="2800" dirty="0"/>
              <a:t>az </a:t>
            </a:r>
            <a:r>
              <a:rPr lang="hu-HU" sz="2800" dirty="0" smtClean="0"/>
              <a:t>ágban</a:t>
            </a:r>
          </a:p>
          <a:p>
            <a:pPr lvl="1"/>
            <a:r>
              <a:rPr lang="hu-HU" sz="2400" dirty="0" smtClean="0"/>
              <a:t>Levelet </a:t>
            </a:r>
            <a:r>
              <a:rPr lang="hu-HU" sz="2400" dirty="0"/>
              <a:t>képezünk a szülő leggyakoribb címkéjével</a:t>
            </a:r>
          </a:p>
          <a:p>
            <a:r>
              <a:rPr lang="hu-HU" sz="2800" b="1" dirty="0"/>
              <a:t>Nincs több </a:t>
            </a:r>
            <a:r>
              <a:rPr lang="hu-HU" sz="2800" dirty="0"/>
              <a:t>tesztelhető </a:t>
            </a:r>
            <a:r>
              <a:rPr lang="hu-HU" sz="2800" b="1" dirty="0" smtClean="0"/>
              <a:t>attribútum</a:t>
            </a:r>
            <a:endParaRPr lang="hu-HU" sz="2800" dirty="0" smtClean="0"/>
          </a:p>
          <a:p>
            <a:pPr lvl="1"/>
            <a:r>
              <a:rPr lang="hu-HU" sz="2400" dirty="0" smtClean="0"/>
              <a:t>Azt </a:t>
            </a:r>
            <a:r>
              <a:rPr lang="hu-HU" sz="2400" dirty="0"/>
              <a:t>jelenti, hogy az ágba eső példák ellentmondásosak! </a:t>
            </a:r>
          </a:p>
          <a:p>
            <a:pPr lvl="1"/>
            <a:r>
              <a:rPr lang="hu-HU" sz="2400" dirty="0" smtClean="0"/>
              <a:t>Levelet </a:t>
            </a:r>
            <a:r>
              <a:rPr lang="hu-HU" sz="2400" dirty="0"/>
              <a:t>képezünk a példák leggyakoribb címkéjével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1612776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116632"/>
            <a:ext cx="10972800" cy="1143000"/>
          </a:xfrm>
        </p:spPr>
        <p:txBody>
          <a:bodyPr/>
          <a:lstStyle/>
          <a:p>
            <a:r>
              <a:rPr lang="hu-HU" altLang="hu-HU" dirty="0">
                <a:solidFill>
                  <a:schemeClr val="tx1"/>
                </a:solidFill>
              </a:rPr>
              <a:t>Hogyan válasszunk </a:t>
            </a:r>
            <a:r>
              <a:rPr lang="hu-HU" altLang="hu-HU" dirty="0" smtClean="0">
                <a:solidFill>
                  <a:schemeClr val="tx1"/>
                </a:solidFill>
              </a:rPr>
              <a:t>attribútumot</a:t>
            </a:r>
            <a:r>
              <a:rPr lang="en-US" altLang="hu-HU" dirty="0">
                <a:solidFill>
                  <a:schemeClr val="tx1"/>
                </a:solidFill>
              </a:rPr>
              <a:t>?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09600" y="1268760"/>
            <a:ext cx="7502624" cy="4525963"/>
          </a:xfrm>
        </p:spPr>
        <p:txBody>
          <a:bodyPr/>
          <a:lstStyle/>
          <a:p>
            <a:r>
              <a:rPr lang="hu-HU" sz="2800" dirty="0" smtClean="0"/>
              <a:t>Kicsi </a:t>
            </a:r>
            <a:r>
              <a:rPr lang="hu-HU" sz="2800" dirty="0"/>
              <a:t>(kis mélységű) fát szeretnénk építeni</a:t>
            </a:r>
          </a:p>
          <a:p>
            <a:r>
              <a:rPr lang="hu-HU" sz="2800" dirty="0"/>
              <a:t>A faépítés akkor áll le, ha minden ág „tiszta” </a:t>
            </a:r>
          </a:p>
          <a:p>
            <a:pPr lvl="1"/>
            <a:r>
              <a:rPr lang="hu-HU" sz="2400" dirty="0" smtClean="0"/>
              <a:t>Vagyis </a:t>
            </a:r>
            <a:r>
              <a:rPr lang="hu-HU" sz="2400" dirty="0"/>
              <a:t>csak pozitív vagy csak negatív példákat tartalmaz</a:t>
            </a:r>
          </a:p>
          <a:p>
            <a:r>
              <a:rPr lang="hu-HU" sz="2800" dirty="0"/>
              <a:t>A heurisztikánk az lesz, hogy azt az </a:t>
            </a:r>
            <a:r>
              <a:rPr lang="hu-HU" sz="2800" dirty="0" smtClean="0"/>
              <a:t>attribútumot </a:t>
            </a:r>
            <a:r>
              <a:rPr lang="hu-HU" sz="2800" dirty="0"/>
              <a:t>választjuk, amelyik legjobban csökkenti a példák </a:t>
            </a:r>
            <a:r>
              <a:rPr lang="hu-HU" sz="2800" dirty="0" smtClean="0"/>
              <a:t>„</a:t>
            </a:r>
            <a:r>
              <a:rPr lang="hu-HU" sz="2800" dirty="0" smtClean="0"/>
              <a:t>tisztátlanságát</a:t>
            </a:r>
            <a:r>
              <a:rPr lang="hu-HU" sz="2800" dirty="0"/>
              <a:t>” (</a:t>
            </a:r>
            <a:r>
              <a:rPr lang="hu-HU" sz="2800" i="1" dirty="0" err="1"/>
              <a:t>impurity</a:t>
            </a:r>
            <a:r>
              <a:rPr lang="hu-HU" sz="2800" dirty="0"/>
              <a:t>)</a:t>
            </a:r>
          </a:p>
          <a:p>
            <a:pPr lvl="1"/>
            <a:r>
              <a:rPr lang="hu-HU" sz="2400" dirty="0"/>
              <a:t>Az </a:t>
            </a:r>
            <a:r>
              <a:rPr lang="hu-HU" sz="2400" dirty="0" err="1"/>
              <a:t>impurity</a:t>
            </a:r>
            <a:r>
              <a:rPr lang="hu-HU" sz="2400" dirty="0"/>
              <a:t> mértékét többféleképpen is formalizálhatjuk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24192" y="3068960"/>
            <a:ext cx="4096322" cy="2905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13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116632"/>
            <a:ext cx="10972800" cy="1143000"/>
          </a:xfrm>
        </p:spPr>
        <p:txBody>
          <a:bodyPr/>
          <a:lstStyle/>
          <a:p>
            <a:r>
              <a:rPr lang="hu-HU" altLang="hu-HU" dirty="0">
                <a:solidFill>
                  <a:schemeClr val="tx1"/>
                </a:solidFill>
              </a:rPr>
              <a:t>Hogyan válasszunk </a:t>
            </a:r>
            <a:r>
              <a:rPr lang="hu-HU" altLang="hu-HU" dirty="0" smtClean="0">
                <a:solidFill>
                  <a:schemeClr val="tx1"/>
                </a:solidFill>
              </a:rPr>
              <a:t>attribútumot</a:t>
            </a:r>
            <a:r>
              <a:rPr lang="en-US" altLang="hu-HU" dirty="0">
                <a:solidFill>
                  <a:schemeClr val="tx1"/>
                </a:solidFill>
              </a:rPr>
              <a:t>?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09600" y="1268760"/>
            <a:ext cx="7502624" cy="4525963"/>
          </a:xfrm>
        </p:spPr>
        <p:txBody>
          <a:bodyPr/>
          <a:lstStyle/>
          <a:p>
            <a:r>
              <a:rPr lang="hu-HU" sz="2800" dirty="0" smtClean="0"/>
              <a:t>Az </a:t>
            </a:r>
            <a:r>
              <a:rPr lang="hu-HU" sz="2800" dirty="0"/>
              <a:t>egyik lehetőség az entrópia fogalmát használni </a:t>
            </a:r>
            <a:r>
              <a:rPr lang="hu-HU" sz="2800" dirty="0" smtClean="0"/>
              <a:t>az </a:t>
            </a:r>
            <a:r>
              <a:rPr lang="hu-HU" sz="2800" dirty="0" err="1" smtClean="0"/>
              <a:t>impurity</a:t>
            </a:r>
            <a:r>
              <a:rPr lang="hu-HU" sz="2800" dirty="0" smtClean="0"/>
              <a:t> mérésére</a:t>
            </a:r>
            <a:endParaRPr lang="hu-HU" sz="2800" dirty="0"/>
          </a:p>
          <a:p>
            <a:pPr lvl="1"/>
            <a:r>
              <a:rPr lang="hu-HU" sz="2400" dirty="0" err="1" smtClean="0"/>
              <a:t>Shannon-féle</a:t>
            </a:r>
            <a:r>
              <a:rPr lang="hu-HU" sz="2400" dirty="0" smtClean="0"/>
              <a:t> entrópia:</a:t>
            </a:r>
          </a:p>
          <a:p>
            <a:pPr lvl="2"/>
            <a:endParaRPr lang="hu-HU" sz="2000" dirty="0" smtClean="0"/>
          </a:p>
          <a:p>
            <a:r>
              <a:rPr lang="hu-HU" sz="2800" dirty="0" smtClean="0"/>
              <a:t>Ezután </a:t>
            </a:r>
            <a:r>
              <a:rPr lang="hu-HU" sz="2800" dirty="0"/>
              <a:t>az </a:t>
            </a:r>
            <a:r>
              <a:rPr lang="hu-HU" sz="2800" i="1" dirty="0"/>
              <a:t>információnyereséget</a:t>
            </a:r>
            <a:r>
              <a:rPr lang="hu-HU" sz="2800" dirty="0"/>
              <a:t> az entrópia csökkentésével fogjuk definiálni</a:t>
            </a:r>
          </a:p>
          <a:p>
            <a:pPr lvl="1"/>
            <a:r>
              <a:rPr lang="hu-HU" sz="2400" dirty="0"/>
              <a:t>Minden egyes csúcsban kiszámoljuk az információnyereséget minden válaszható </a:t>
            </a:r>
            <a:r>
              <a:rPr lang="hu-HU" sz="2400" dirty="0" smtClean="0"/>
              <a:t>attribútumra</a:t>
            </a:r>
            <a:r>
              <a:rPr lang="hu-HU" sz="2400" dirty="0"/>
              <a:t>, majd azt választjuk, amelyik esetén ez a nyereség maximális</a:t>
            </a:r>
            <a:endParaRPr lang="hu-HU" sz="2000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4396" y="1436204"/>
            <a:ext cx="2985120" cy="2985120"/>
          </a:xfrm>
          <a:prstGeom prst="rect">
            <a:avLst/>
          </a:prstGeom>
        </p:spPr>
      </p:pic>
      <p:graphicFrame>
        <p:nvGraphicFramePr>
          <p:cNvPr id="5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1825878"/>
              </p:ext>
            </p:extLst>
          </p:nvPr>
        </p:nvGraphicFramePr>
        <p:xfrm>
          <a:off x="4594225" y="2205038"/>
          <a:ext cx="2324100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55" name="Equation" r:id="rId4" imgW="1180800" imgH="342720" progId="Equation.3">
                  <p:embed/>
                </p:oleObj>
              </mc:Choice>
              <mc:Fallback>
                <p:oleObj name="Equation" r:id="rId4" imgW="1180800" imgH="342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94225" y="2205038"/>
                        <a:ext cx="2324100" cy="723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58978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116632"/>
            <a:ext cx="10972800" cy="1143000"/>
          </a:xfrm>
        </p:spPr>
        <p:txBody>
          <a:bodyPr/>
          <a:lstStyle/>
          <a:p>
            <a:r>
              <a:rPr lang="hu-HU" altLang="hu-HU" dirty="0" smtClean="0">
                <a:solidFill>
                  <a:schemeClr val="tx1"/>
                </a:solidFill>
              </a:rPr>
              <a:t>Attribútum választása entrópiával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09600" y="1268760"/>
            <a:ext cx="11175032" cy="4525963"/>
          </a:xfrm>
        </p:spPr>
        <p:txBody>
          <a:bodyPr/>
          <a:lstStyle/>
          <a:p>
            <a:r>
              <a:rPr lang="hu-HU" sz="2800" dirty="0" smtClean="0"/>
              <a:t>Az </a:t>
            </a:r>
            <a:r>
              <a:rPr lang="hu-HU" sz="2800" dirty="0"/>
              <a:t>információnyereséget az entrópia </a:t>
            </a:r>
            <a:r>
              <a:rPr lang="hu-HU" sz="2800" b="1" dirty="0"/>
              <a:t>csökkentésével</a:t>
            </a:r>
            <a:r>
              <a:rPr lang="hu-HU" sz="2800" dirty="0"/>
              <a:t> fogjuk definiálni</a:t>
            </a:r>
          </a:p>
          <a:p>
            <a:r>
              <a:rPr lang="hu-HU" sz="2800" dirty="0"/>
              <a:t>Minden egyes csúcsban kiszámoljuk az információnyereséget minden válaszható </a:t>
            </a:r>
            <a:r>
              <a:rPr lang="hu-HU" sz="2800" dirty="0" smtClean="0"/>
              <a:t>attribútumra</a:t>
            </a:r>
            <a:r>
              <a:rPr lang="hu-HU" sz="2800" dirty="0"/>
              <a:t>, majd azt választjuk, amelyik esetén ez a nyereség </a:t>
            </a:r>
            <a:r>
              <a:rPr lang="hu-HU" sz="2800" dirty="0" smtClean="0"/>
              <a:t>maximális</a:t>
            </a:r>
          </a:p>
          <a:p>
            <a:r>
              <a:rPr lang="hu-H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Entropy</a:t>
            </a: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(S)</a:t>
            </a:r>
            <a:r>
              <a:rPr lang="hu-HU" sz="2800" dirty="0"/>
              <a:t> </a:t>
            </a:r>
            <a:r>
              <a:rPr lang="en-US" sz="2800" dirty="0" smtClean="0"/>
              <a:t>=</a:t>
            </a:r>
            <a:r>
              <a:rPr lang="hu-HU" sz="2800" dirty="0" smtClean="0"/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hu-HU" sz="28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log</a:t>
            </a:r>
            <a:r>
              <a:rPr lang="hu-HU" sz="28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hu-HU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</a:t>
            </a:r>
            <a:r>
              <a:rPr lang="hu-HU" sz="28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log</a:t>
            </a:r>
            <a:r>
              <a:rPr lang="hu-HU" sz="28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hu-HU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hu-HU" sz="2800" dirty="0"/>
              <a:t>                 [megj.: </a:t>
            </a: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 log</a:t>
            </a:r>
            <a:r>
              <a:rPr lang="hu-HU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 = 0</a:t>
            </a:r>
            <a:r>
              <a:rPr lang="hu-HU" sz="2800" dirty="0"/>
              <a:t>] </a:t>
            </a:r>
            <a:endParaRPr lang="en-US" sz="2800" dirty="0" smtClean="0"/>
          </a:p>
          <a:p>
            <a:pPr lvl="1"/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hu-HU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hu-HU" sz="2400" dirty="0"/>
              <a:t> a pozitív példák aránya (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≤ p</a:t>
            </a:r>
            <a:r>
              <a:rPr lang="hu-HU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≤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hu-HU" sz="2400" dirty="0"/>
              <a:t>)</a:t>
            </a:r>
          </a:p>
          <a:p>
            <a:pPr lvl="1"/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hu-HU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hu-HU" sz="2400" dirty="0"/>
              <a:t> a negatív példák aránya (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≤ p</a:t>
            </a:r>
            <a:r>
              <a:rPr lang="hu-HU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≤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hu-HU" sz="2400" dirty="0"/>
              <a:t>) </a:t>
            </a:r>
          </a:p>
          <a:p>
            <a:pPr lvl="1"/>
            <a:r>
              <a:rPr lang="hu-HU" sz="2400" dirty="0" err="1" smtClean="0"/>
              <a:t>Entropy</a:t>
            </a:r>
            <a:r>
              <a:rPr lang="hu-HU" sz="2400" dirty="0" smtClean="0"/>
              <a:t> </a:t>
            </a:r>
            <a:r>
              <a:rPr lang="hu-HU" sz="2400" dirty="0"/>
              <a:t>([14+, 0–]) = – 14/</a:t>
            </a:r>
            <a:r>
              <a:rPr lang="hu-HU" sz="2400" dirty="0" err="1"/>
              <a:t>14</a:t>
            </a:r>
            <a:r>
              <a:rPr lang="hu-HU" sz="2400" dirty="0"/>
              <a:t> log</a:t>
            </a:r>
            <a:r>
              <a:rPr lang="hu-HU" sz="2400" baseline="-25000" dirty="0"/>
              <a:t>2</a:t>
            </a:r>
            <a:r>
              <a:rPr lang="hu-HU" sz="2400" dirty="0"/>
              <a:t> (14/</a:t>
            </a:r>
            <a:r>
              <a:rPr lang="hu-HU" sz="2400" dirty="0" err="1"/>
              <a:t>14</a:t>
            </a:r>
            <a:r>
              <a:rPr lang="hu-HU" sz="2400" dirty="0"/>
              <a:t>) –  0 log</a:t>
            </a:r>
            <a:r>
              <a:rPr lang="hu-HU" sz="2400" baseline="-25000" dirty="0"/>
              <a:t>2</a:t>
            </a:r>
            <a:r>
              <a:rPr lang="hu-HU" sz="2400" dirty="0"/>
              <a:t> (0) = </a:t>
            </a:r>
            <a:r>
              <a:rPr lang="hu-HU" sz="2400" dirty="0" err="1"/>
              <a:t>0</a:t>
            </a:r>
            <a:endParaRPr lang="hu-HU" sz="2400" dirty="0"/>
          </a:p>
          <a:p>
            <a:pPr lvl="1"/>
            <a:r>
              <a:rPr lang="hu-HU" sz="2400" dirty="0" err="1" smtClean="0"/>
              <a:t>Entropy</a:t>
            </a:r>
            <a:r>
              <a:rPr lang="hu-HU" sz="2400" dirty="0" smtClean="0"/>
              <a:t> </a:t>
            </a:r>
            <a:r>
              <a:rPr lang="hu-HU" sz="2400" dirty="0"/>
              <a:t>([9+, 5–]) = – 9/14 log</a:t>
            </a:r>
            <a:r>
              <a:rPr lang="hu-HU" sz="2400" baseline="-25000" dirty="0"/>
              <a:t>2</a:t>
            </a:r>
            <a:r>
              <a:rPr lang="hu-HU" sz="2400" dirty="0"/>
              <a:t> (9/14) –  5/14 log</a:t>
            </a:r>
            <a:r>
              <a:rPr lang="hu-HU" sz="2400" baseline="-25000" dirty="0"/>
              <a:t>2</a:t>
            </a:r>
            <a:r>
              <a:rPr lang="hu-HU" sz="2400" dirty="0"/>
              <a:t> (5/14) = 0,94</a:t>
            </a:r>
          </a:p>
          <a:p>
            <a:pPr lvl="1"/>
            <a:r>
              <a:rPr lang="hu-HU" sz="2400" dirty="0" err="1" smtClean="0"/>
              <a:t>Entropy</a:t>
            </a:r>
            <a:r>
              <a:rPr lang="hu-HU" sz="2400" dirty="0" smtClean="0"/>
              <a:t> </a:t>
            </a:r>
            <a:r>
              <a:rPr lang="hu-HU" sz="2400" dirty="0"/>
              <a:t>([7+, </a:t>
            </a:r>
            <a:r>
              <a:rPr lang="hu-HU" sz="2400" dirty="0" err="1"/>
              <a:t>7</a:t>
            </a:r>
            <a:r>
              <a:rPr lang="hu-HU" sz="2400" dirty="0"/>
              <a:t>– ]) = –  </a:t>
            </a:r>
            <a:r>
              <a:rPr lang="hu-HU" sz="2400" dirty="0" err="1"/>
              <a:t>7</a:t>
            </a:r>
            <a:r>
              <a:rPr lang="hu-HU" sz="2400" dirty="0"/>
              <a:t>/14 log</a:t>
            </a:r>
            <a:r>
              <a:rPr lang="hu-HU" sz="2400" baseline="-25000" dirty="0"/>
              <a:t>2</a:t>
            </a:r>
            <a:r>
              <a:rPr lang="hu-HU" sz="2400" dirty="0"/>
              <a:t> (7/14) –  7/14 log</a:t>
            </a:r>
            <a:r>
              <a:rPr lang="hu-HU" sz="2400" baseline="-25000" dirty="0"/>
              <a:t>2</a:t>
            </a:r>
            <a:r>
              <a:rPr lang="hu-HU" sz="2400" dirty="0"/>
              <a:t> (7/14) = 1,0</a:t>
            </a:r>
          </a:p>
          <a:p>
            <a:endParaRPr lang="hu-HU" sz="2800" dirty="0"/>
          </a:p>
        </p:txBody>
      </p:sp>
      <p:graphicFrame>
        <p:nvGraphicFramePr>
          <p:cNvPr id="5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4778878"/>
              </p:ext>
            </p:extLst>
          </p:nvPr>
        </p:nvGraphicFramePr>
        <p:xfrm>
          <a:off x="4079776" y="1700808"/>
          <a:ext cx="2324100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77" name="Equation" r:id="rId3" imgW="1180800" imgH="342720" progId="Equation.3">
                  <p:embed/>
                </p:oleObj>
              </mc:Choice>
              <mc:Fallback>
                <p:oleObj name="Equation" r:id="rId3" imgW="1180800" imgH="342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79776" y="1700808"/>
                        <a:ext cx="2324100" cy="723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9234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7363" r="-37363"/>
          <a:stretch>
            <a:fillRect/>
          </a:stretch>
        </p:blipFill>
        <p:spPr bwMode="auto">
          <a:xfrm>
            <a:off x="6096000" y="1286631"/>
            <a:ext cx="7182005" cy="36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116632"/>
            <a:ext cx="10972800" cy="1143000"/>
          </a:xfrm>
        </p:spPr>
        <p:txBody>
          <a:bodyPr/>
          <a:lstStyle/>
          <a:p>
            <a:r>
              <a:rPr lang="en-US" altLang="hu-HU" dirty="0" err="1" smtClean="0">
                <a:solidFill>
                  <a:schemeClr val="tx1"/>
                </a:solidFill>
              </a:rPr>
              <a:t>Entr</a:t>
            </a:r>
            <a:r>
              <a:rPr lang="hu-HU" altLang="hu-HU" dirty="0" err="1" smtClean="0">
                <a:solidFill>
                  <a:schemeClr val="tx1"/>
                </a:solidFill>
              </a:rPr>
              <a:t>ópia</a:t>
            </a:r>
            <a:r>
              <a:rPr lang="hu-HU" altLang="hu-HU" dirty="0" smtClean="0">
                <a:solidFill>
                  <a:schemeClr val="tx1"/>
                </a:solidFill>
              </a:rPr>
              <a:t> (két osztályra)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09600" y="1196752"/>
            <a:ext cx="6566520" cy="4525963"/>
          </a:xfrm>
        </p:spPr>
        <p:txBody>
          <a:bodyPr/>
          <a:lstStyle/>
          <a:p>
            <a:r>
              <a:rPr lang="hu-HU" sz="2800" dirty="0" smtClean="0"/>
              <a:t>Az </a:t>
            </a:r>
            <a:r>
              <a:rPr lang="hu-HU" sz="2800" dirty="0"/>
              <a:t>entrópia mint függvény így néz ki:</a:t>
            </a:r>
          </a:p>
          <a:p>
            <a:pPr lvl="1"/>
            <a:r>
              <a:rPr lang="hu-HU" sz="2400" dirty="0" smtClean="0"/>
              <a:t>Megjegyzés</a:t>
            </a:r>
            <a:r>
              <a:rPr lang="hu-HU" sz="2400" dirty="0"/>
              <a:t>: 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hu-HU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1- </a:t>
            </a:r>
            <a:r>
              <a:rPr lang="hu-H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hu-HU" sz="2400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lang="hu-H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2800" dirty="0"/>
              <a:t>Az entrópia akkor maximális </a:t>
            </a:r>
            <a:r>
              <a:rPr lang="hu-HU" sz="2800" dirty="0" smtClean="0"/>
              <a:t>(=1), </a:t>
            </a:r>
            <a:r>
              <a:rPr lang="hu-HU" sz="2800" dirty="0"/>
              <a:t>ha </a:t>
            </a: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hu-HU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0,5</a:t>
            </a:r>
            <a:r>
              <a:rPr lang="hu-HU" sz="2800" dirty="0" smtClean="0"/>
              <a:t> </a:t>
            </a:r>
            <a:r>
              <a:rPr lang="hu-HU" sz="2800" dirty="0"/>
              <a:t>és </a:t>
            </a:r>
            <a:r>
              <a:rPr lang="hu-H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hu-HU" sz="2800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0,5</a:t>
            </a:r>
          </a:p>
          <a:p>
            <a:pPr lvl="1"/>
            <a:r>
              <a:rPr lang="hu-HU" sz="2400" dirty="0" smtClean="0"/>
              <a:t>…azaz </a:t>
            </a:r>
            <a:r>
              <a:rPr lang="hu-HU" sz="2400" dirty="0"/>
              <a:t>a pozitív és negatív példák keveredése maximális</a:t>
            </a:r>
          </a:p>
          <a:p>
            <a:pPr lvl="1"/>
            <a:r>
              <a:rPr lang="hu-HU" sz="2400" dirty="0"/>
              <a:t>Ezért lehet az </a:t>
            </a:r>
            <a:r>
              <a:rPr lang="hu-HU" sz="2400" dirty="0" smtClean="0"/>
              <a:t>„</a:t>
            </a:r>
            <a:r>
              <a:rPr lang="hu-HU" sz="2400" dirty="0" err="1" smtClean="0"/>
              <a:t>impurity</a:t>
            </a:r>
            <a:r>
              <a:rPr lang="hu-HU" sz="2400" dirty="0"/>
              <a:t>” számszerűsítésére használni</a:t>
            </a:r>
          </a:p>
        </p:txBody>
      </p:sp>
    </p:spTree>
    <p:extLst>
      <p:ext uri="{BB962C8B-B14F-4D97-AF65-F5344CB8AC3E}">
        <p14:creationId xmlns:p14="http://schemas.microsoft.com/office/powerpoint/2010/main" val="1202774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116632"/>
            <a:ext cx="10972800" cy="1143000"/>
          </a:xfrm>
        </p:spPr>
        <p:txBody>
          <a:bodyPr/>
          <a:lstStyle/>
          <a:p>
            <a:r>
              <a:rPr lang="hu-HU" altLang="hu-HU" dirty="0" smtClean="0">
                <a:solidFill>
                  <a:schemeClr val="tx1"/>
                </a:solidFill>
              </a:rPr>
              <a:t>Az információ</a:t>
            </a:r>
            <a:r>
              <a:rPr lang="hu-HU" altLang="hu-HU" b="1" dirty="0" smtClean="0">
                <a:solidFill>
                  <a:schemeClr val="tx1"/>
                </a:solidFill>
              </a:rPr>
              <a:t>nyereség</a:t>
            </a:r>
            <a:endParaRPr lang="hu-HU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09600" y="1268760"/>
            <a:ext cx="11391056" cy="4525963"/>
          </a:xfrm>
        </p:spPr>
        <p:txBody>
          <a:bodyPr/>
          <a:lstStyle/>
          <a:p>
            <a:r>
              <a:rPr lang="hu-HU" sz="2800" dirty="0" smtClean="0"/>
              <a:t>Az </a:t>
            </a:r>
            <a:r>
              <a:rPr lang="hu-HU" sz="2800" dirty="0"/>
              <a:t>információnyereség az entrópia </a:t>
            </a:r>
            <a:r>
              <a:rPr lang="hu-HU" sz="2800" b="1" dirty="0"/>
              <a:t>várható csökkenése</a:t>
            </a:r>
            <a:r>
              <a:rPr lang="hu-HU" sz="2800" dirty="0"/>
              <a:t>, ha az adott </a:t>
            </a:r>
            <a:r>
              <a:rPr lang="hu-HU" sz="2800" dirty="0" smtClean="0"/>
              <a:t>attribútum </a:t>
            </a:r>
            <a:r>
              <a:rPr lang="hu-HU" sz="2800" dirty="0"/>
              <a:t>szerint osztjuk szét az adatokat</a:t>
            </a:r>
          </a:p>
          <a:p>
            <a:endParaRPr lang="hu-HU" sz="2400" dirty="0" smtClean="0"/>
          </a:p>
          <a:p>
            <a:endParaRPr lang="hu-HU" sz="2400" dirty="0"/>
          </a:p>
          <a:p>
            <a:endParaRPr lang="hu-HU" sz="2400" dirty="0" smtClean="0"/>
          </a:p>
          <a:p>
            <a:pPr lvl="1"/>
            <a:r>
              <a:rPr lang="hu-HU" sz="2400" dirty="0" smtClean="0"/>
              <a:t>…ahol 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hu-HU" sz="2400" dirty="0"/>
              <a:t> az 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hu-HU" sz="2400" dirty="0"/>
              <a:t> </a:t>
            </a:r>
            <a:r>
              <a:rPr lang="hu-HU" sz="2400" dirty="0" smtClean="0"/>
              <a:t>attribútum </a:t>
            </a:r>
            <a:r>
              <a:rPr lang="hu-HU" sz="2400" dirty="0"/>
              <a:t>lehetséges értékein megy végig, 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hu-H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hu-HU" sz="2400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hu-HU" sz="2400" dirty="0" smtClean="0"/>
              <a:t> </a:t>
            </a:r>
            <a:r>
              <a:rPr lang="hu-HU" sz="2400" dirty="0"/>
              <a:t>pedig azon példák száma, amelyek esetén 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hu-HU" sz="2400" dirty="0"/>
              <a:t> az adott értéket veszi fel</a:t>
            </a:r>
          </a:p>
          <a:p>
            <a:r>
              <a:rPr lang="hu-HU" sz="2800" dirty="0"/>
              <a:t>Mindegy egyes csomópontban kiszámoljuk a fenti értéket az oda eső </a:t>
            </a: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hu-HU" sz="2800" dirty="0"/>
              <a:t> példahalmazra és mindegy egyes </a:t>
            </a: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hu-HU" sz="2800" dirty="0"/>
              <a:t> </a:t>
            </a:r>
            <a:r>
              <a:rPr lang="hu-HU" sz="2800" dirty="0" smtClean="0"/>
              <a:t>attribútumra</a:t>
            </a:r>
            <a:r>
              <a:rPr lang="hu-HU" sz="2800" dirty="0"/>
              <a:t>, majd azt az </a:t>
            </a:r>
            <a:r>
              <a:rPr lang="hu-HU" sz="2800" dirty="0" smtClean="0"/>
              <a:t>attribútumot </a:t>
            </a:r>
            <a:r>
              <a:rPr lang="hu-HU" sz="2800" dirty="0"/>
              <a:t>választjuk, amelyre a </a:t>
            </a:r>
            <a:r>
              <a:rPr lang="hu-H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Gain</a:t>
            </a:r>
            <a:r>
              <a:rPr lang="hu-HU" sz="2800" dirty="0"/>
              <a:t> értéke maximális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3632" y="2276872"/>
            <a:ext cx="6192837" cy="1017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6875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5474" y="3356992"/>
            <a:ext cx="5845526" cy="3224782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116632"/>
            <a:ext cx="10972800" cy="1143000"/>
          </a:xfrm>
        </p:spPr>
        <p:txBody>
          <a:bodyPr/>
          <a:lstStyle/>
          <a:p>
            <a:r>
              <a:rPr lang="en-US" altLang="hu-HU" dirty="0" err="1">
                <a:solidFill>
                  <a:schemeClr val="tx1"/>
                </a:solidFill>
              </a:rPr>
              <a:t>Döntési</a:t>
            </a:r>
            <a:r>
              <a:rPr lang="en-US" altLang="hu-HU" dirty="0">
                <a:solidFill>
                  <a:schemeClr val="tx1"/>
                </a:solidFill>
              </a:rPr>
              <a:t> </a:t>
            </a:r>
            <a:r>
              <a:rPr lang="en-US" altLang="hu-HU" dirty="0" err="1">
                <a:solidFill>
                  <a:schemeClr val="tx1"/>
                </a:solidFill>
              </a:rPr>
              <a:t>fák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09601" y="1242725"/>
            <a:ext cx="6638528" cy="4525963"/>
          </a:xfrm>
        </p:spPr>
        <p:txBody>
          <a:bodyPr/>
          <a:lstStyle/>
          <a:p>
            <a:r>
              <a:rPr lang="hu-HU" sz="2800" dirty="0" smtClean="0"/>
              <a:t>Eredetileg </a:t>
            </a:r>
            <a:r>
              <a:rPr lang="hu-HU" sz="2800" dirty="0"/>
              <a:t>fogalomtanulásra (kétosztályos osztályozásra) találták ki diszkrét jellemzők felett</a:t>
            </a:r>
          </a:p>
          <a:p>
            <a:pPr lvl="1"/>
            <a:r>
              <a:rPr lang="hu-HU" sz="2400" dirty="0"/>
              <a:t>De később kiegészítették több osztályra is</a:t>
            </a:r>
          </a:p>
          <a:p>
            <a:pPr lvl="1"/>
            <a:r>
              <a:rPr lang="hu-HU" sz="2400" dirty="0"/>
              <a:t>És folytonos jellemzőkre </a:t>
            </a:r>
            <a:r>
              <a:rPr lang="hu-HU" sz="2400" dirty="0" smtClean="0"/>
              <a:t>(„attribútumok</a:t>
            </a:r>
            <a:r>
              <a:rPr lang="hu-HU" sz="2400" dirty="0"/>
              <a:t>”)</a:t>
            </a:r>
          </a:p>
          <a:p>
            <a:r>
              <a:rPr lang="hu-HU" sz="2800" dirty="0"/>
              <a:t>A logikai formulák tanulásához is szorosan kapcsolódik</a:t>
            </a:r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val="3272739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116632"/>
            <a:ext cx="10972800" cy="1143000"/>
          </a:xfrm>
        </p:spPr>
        <p:txBody>
          <a:bodyPr/>
          <a:lstStyle/>
          <a:p>
            <a:r>
              <a:rPr lang="hu-HU" altLang="hu-HU" dirty="0" smtClean="0">
                <a:solidFill>
                  <a:schemeClr val="tx1"/>
                </a:solidFill>
              </a:rPr>
              <a:t>Példa információ-nyereség</a:t>
            </a:r>
            <a:r>
              <a:rPr lang="en-US" altLang="hu-HU" dirty="0" smtClean="0">
                <a:solidFill>
                  <a:schemeClr val="tx1"/>
                </a:solidFill>
              </a:rPr>
              <a:t>re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09600" y="1268760"/>
            <a:ext cx="11175032" cy="4525963"/>
          </a:xfrm>
        </p:spPr>
        <p:txBody>
          <a:bodyPr/>
          <a:lstStyle/>
          <a:p>
            <a:r>
              <a:rPr lang="hu-HU" sz="2800" dirty="0" smtClean="0"/>
              <a:t>Entrópia: 		</a:t>
            </a:r>
            <a:r>
              <a:rPr lang="hu-HU" sz="2800" dirty="0"/>
              <a:t>	</a:t>
            </a:r>
            <a:r>
              <a:rPr lang="en-US" sz="2800" dirty="0"/>
              <a:t>;</a:t>
            </a:r>
            <a:r>
              <a:rPr lang="hu-HU" sz="2800" dirty="0" smtClean="0"/>
              <a:t> </a:t>
            </a:r>
            <a:endParaRPr lang="en-US" sz="2800" dirty="0" smtClean="0"/>
          </a:p>
          <a:p>
            <a:pPr lvl="2"/>
            <a:endParaRPr lang="hu-HU" dirty="0" smtClean="0"/>
          </a:p>
          <a:p>
            <a:r>
              <a:rPr lang="hu-HU" sz="2800" dirty="0" smtClean="0"/>
              <a:t>Példa: </a:t>
            </a:r>
            <a:r>
              <a:rPr lang="hu-HU" sz="2800" dirty="0" err="1" smtClean="0"/>
              <a:t>Entropy</a:t>
            </a:r>
            <a:r>
              <a:rPr lang="hu-HU" sz="2800" dirty="0" smtClean="0"/>
              <a:t>(S) </a:t>
            </a:r>
            <a:r>
              <a:rPr lang="en-US" sz="2800" dirty="0" smtClean="0"/>
              <a:t>= </a:t>
            </a:r>
            <a:r>
              <a:rPr lang="sv-SE" altLang="hu-HU" sz="2800" dirty="0" smtClean="0"/>
              <a:t>-(29/64) log</a:t>
            </a:r>
            <a:r>
              <a:rPr lang="sv-SE" altLang="hu-HU" sz="2800" baseline="-25000" dirty="0" smtClean="0"/>
              <a:t>2</a:t>
            </a:r>
            <a:r>
              <a:rPr lang="sv-SE" altLang="hu-HU" sz="2800" dirty="0" smtClean="0"/>
              <a:t>(29/64) - (35/64) log</a:t>
            </a:r>
            <a:r>
              <a:rPr lang="sv-SE" altLang="hu-HU" sz="2800" baseline="-25000" dirty="0" smtClean="0"/>
              <a:t>2</a:t>
            </a:r>
            <a:r>
              <a:rPr lang="sv-SE" altLang="hu-HU" sz="2800" dirty="0" smtClean="0"/>
              <a:t>(35/64)         ≈ 0,994</a:t>
            </a:r>
            <a:endParaRPr lang="hu-HU" sz="2800" dirty="0"/>
          </a:p>
        </p:txBody>
      </p:sp>
      <p:graphicFrame>
        <p:nvGraphicFramePr>
          <p:cNvPr id="5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92916"/>
              </p:ext>
            </p:extLst>
          </p:nvPr>
        </p:nvGraphicFramePr>
        <p:xfrm>
          <a:off x="2639616" y="1316505"/>
          <a:ext cx="2324100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97" name="Equation" r:id="rId3" imgW="1180800" imgH="342720" progId="Equation.3">
                  <p:embed/>
                </p:oleObj>
              </mc:Choice>
              <mc:Fallback>
                <p:oleObj name="Equation" r:id="rId3" imgW="1180800" imgH="342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39616" y="1316505"/>
                        <a:ext cx="2324100" cy="723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Kép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24902" y="3759476"/>
            <a:ext cx="4151736" cy="2261812"/>
          </a:xfrm>
          <a:prstGeom prst="rect">
            <a:avLst/>
          </a:prstGeom>
        </p:spPr>
      </p:pic>
      <p:grpSp>
        <p:nvGrpSpPr>
          <p:cNvPr id="6" name="Group 13"/>
          <p:cNvGrpSpPr>
            <a:grpSpLocks/>
          </p:cNvGrpSpPr>
          <p:nvPr/>
        </p:nvGrpSpPr>
        <p:grpSpPr bwMode="auto">
          <a:xfrm>
            <a:off x="6960096" y="3874417"/>
            <a:ext cx="3568700" cy="2074863"/>
            <a:chOff x="3408" y="2880"/>
            <a:chExt cx="2248" cy="1154"/>
          </a:xfrm>
        </p:grpSpPr>
        <p:sp>
          <p:nvSpPr>
            <p:cNvPr id="7" name="Line 14"/>
            <p:cNvSpPr>
              <a:spLocks noChangeShapeType="1"/>
            </p:cNvSpPr>
            <p:nvPr/>
          </p:nvSpPr>
          <p:spPr bwMode="auto">
            <a:xfrm flipH="1">
              <a:off x="3806" y="3091"/>
              <a:ext cx="475" cy="66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hu-HU"/>
            </a:p>
          </p:txBody>
        </p:sp>
        <p:sp>
          <p:nvSpPr>
            <p:cNvPr id="8" name="Line 15"/>
            <p:cNvSpPr>
              <a:spLocks noChangeShapeType="1"/>
            </p:cNvSpPr>
            <p:nvPr/>
          </p:nvSpPr>
          <p:spPr bwMode="auto">
            <a:xfrm>
              <a:off x="4439" y="3091"/>
              <a:ext cx="435" cy="66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hu-HU"/>
            </a:p>
          </p:txBody>
        </p:sp>
        <p:sp>
          <p:nvSpPr>
            <p:cNvPr id="9" name="Text Box 16"/>
            <p:cNvSpPr txBox="1">
              <a:spLocks noChangeArrowheads="1"/>
            </p:cNvSpPr>
            <p:nvPr/>
          </p:nvSpPr>
          <p:spPr bwMode="auto">
            <a:xfrm>
              <a:off x="4123" y="2880"/>
              <a:ext cx="556" cy="275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rgbClr val="333333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rgbClr val="333333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rgbClr val="333333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rgbClr val="333333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rgbClr val="333333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rgbClr val="333333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rgbClr val="333333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rgbClr val="333333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rgbClr val="333333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hu-HU" sz="2400" b="0" dirty="0">
                  <a:solidFill>
                    <a:schemeClr val="tx1"/>
                  </a:solidFill>
                  <a:latin typeface="Tahoma" panose="020B0604030504040204" pitchFamily="34" charset="0"/>
                </a:rPr>
                <a:t>A</a:t>
              </a:r>
              <a:r>
                <a:rPr lang="en-US" altLang="hu-HU" sz="2400" b="0" baseline="-25000" dirty="0">
                  <a:solidFill>
                    <a:schemeClr val="tx1"/>
                  </a:solidFill>
                  <a:latin typeface="Tahoma" panose="020B0604030504040204" pitchFamily="34" charset="0"/>
                </a:rPr>
                <a:t>2</a:t>
              </a:r>
              <a:r>
                <a:rPr lang="en-US" altLang="hu-HU" sz="2400" b="0" dirty="0">
                  <a:solidFill>
                    <a:schemeClr val="tx1"/>
                  </a:solidFill>
                  <a:latin typeface="Tahoma" panose="020B0604030504040204" pitchFamily="34" charset="0"/>
                </a:rPr>
                <a:t>=?</a:t>
              </a:r>
            </a:p>
          </p:txBody>
        </p:sp>
        <p:sp>
          <p:nvSpPr>
            <p:cNvPr id="10" name="Text Box 17"/>
            <p:cNvSpPr txBox="1">
              <a:spLocks noChangeArrowheads="1"/>
            </p:cNvSpPr>
            <p:nvPr/>
          </p:nvSpPr>
          <p:spPr bwMode="auto">
            <a:xfrm>
              <a:off x="3727" y="3372"/>
              <a:ext cx="504" cy="275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rgbClr val="333333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rgbClr val="333333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rgbClr val="333333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rgbClr val="333333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rgbClr val="333333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rgbClr val="333333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rgbClr val="333333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rgbClr val="333333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rgbClr val="333333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hu-HU" altLang="hu-HU" sz="2400" b="0" dirty="0">
                  <a:solidFill>
                    <a:schemeClr val="tx1"/>
                  </a:solidFill>
                  <a:latin typeface="Tahoma" panose="020B0604030504040204" pitchFamily="34" charset="0"/>
                </a:rPr>
                <a:t>Igaz</a:t>
              </a:r>
              <a:endParaRPr lang="en-US" altLang="hu-HU" sz="2400" b="0" dirty="0">
                <a:solidFill>
                  <a:schemeClr val="tx1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11" name="Text Box 18"/>
            <p:cNvSpPr txBox="1">
              <a:spLocks noChangeArrowheads="1"/>
            </p:cNvSpPr>
            <p:nvPr/>
          </p:nvSpPr>
          <p:spPr bwMode="auto">
            <a:xfrm>
              <a:off x="4518" y="3372"/>
              <a:ext cx="662" cy="275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rgbClr val="333333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rgbClr val="333333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rgbClr val="333333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rgbClr val="333333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rgbClr val="333333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rgbClr val="333333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rgbClr val="333333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rgbClr val="333333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rgbClr val="333333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hu-HU" altLang="hu-HU" sz="2400" b="0">
                  <a:solidFill>
                    <a:schemeClr val="tx1"/>
                  </a:solidFill>
                  <a:latin typeface="Tahoma" panose="020B0604030504040204" pitchFamily="34" charset="0"/>
                </a:rPr>
                <a:t>Hamis</a:t>
              </a:r>
              <a:endParaRPr lang="en-US" altLang="hu-HU" sz="2400" b="0">
                <a:solidFill>
                  <a:schemeClr val="tx1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12" name="Text Box 19"/>
            <p:cNvSpPr txBox="1">
              <a:spLocks noChangeArrowheads="1"/>
            </p:cNvSpPr>
            <p:nvPr/>
          </p:nvSpPr>
          <p:spPr bwMode="auto">
            <a:xfrm>
              <a:off x="3408" y="3744"/>
              <a:ext cx="1036" cy="276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rgbClr val="333333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rgbClr val="333333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rgbClr val="333333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rgbClr val="333333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rgbClr val="333333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rgbClr val="333333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rgbClr val="333333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rgbClr val="333333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rgbClr val="333333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hu-HU" sz="2400" b="0" dirty="0">
                  <a:solidFill>
                    <a:schemeClr val="tx1"/>
                  </a:solidFill>
                  <a:latin typeface="Tahoma" panose="020B0604030504040204" pitchFamily="34" charset="0"/>
                </a:rPr>
                <a:t>[18+, 33-]</a:t>
              </a:r>
            </a:p>
          </p:txBody>
        </p:sp>
        <p:sp>
          <p:nvSpPr>
            <p:cNvPr id="13" name="Text Box 20"/>
            <p:cNvSpPr txBox="1">
              <a:spLocks noChangeArrowheads="1"/>
            </p:cNvSpPr>
            <p:nvPr/>
          </p:nvSpPr>
          <p:spPr bwMode="auto">
            <a:xfrm>
              <a:off x="4714" y="3758"/>
              <a:ext cx="931" cy="276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rgbClr val="333333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rgbClr val="333333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rgbClr val="333333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rgbClr val="333333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rgbClr val="333333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rgbClr val="333333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rgbClr val="333333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rgbClr val="333333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rgbClr val="333333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hu-HU" sz="2400" b="0">
                  <a:solidFill>
                    <a:schemeClr val="tx1"/>
                  </a:solidFill>
                  <a:latin typeface="Tahoma" panose="020B0604030504040204" pitchFamily="34" charset="0"/>
                </a:rPr>
                <a:t>[11+, 2-]</a:t>
              </a:r>
            </a:p>
          </p:txBody>
        </p:sp>
        <p:sp>
          <p:nvSpPr>
            <p:cNvPr id="14" name="Text Box 21"/>
            <p:cNvSpPr txBox="1">
              <a:spLocks noChangeArrowheads="1"/>
            </p:cNvSpPr>
            <p:nvPr/>
          </p:nvSpPr>
          <p:spPr bwMode="auto">
            <a:xfrm>
              <a:off x="4704" y="2880"/>
              <a:ext cx="952" cy="2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rgbClr val="333333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rgbClr val="333333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rgbClr val="333333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rgbClr val="333333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rgbClr val="333333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rgbClr val="333333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rgbClr val="333333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rgbClr val="333333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rgbClr val="333333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hu-HU" sz="2400" b="0">
                  <a:solidFill>
                    <a:schemeClr val="tx1"/>
                  </a:solidFill>
                  <a:latin typeface="Tahoma" panose="020B0604030504040204" pitchFamily="34" charset="0"/>
                </a:rPr>
                <a:t>[29+,35-]</a:t>
              </a:r>
            </a:p>
          </p:txBody>
        </p:sp>
      </p:grp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5960" y="1048804"/>
            <a:ext cx="6192837" cy="1017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8559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116632"/>
            <a:ext cx="10972800" cy="1143000"/>
          </a:xfrm>
        </p:spPr>
        <p:txBody>
          <a:bodyPr/>
          <a:lstStyle/>
          <a:p>
            <a:r>
              <a:rPr lang="hu-HU" altLang="hu-HU" dirty="0" smtClean="0">
                <a:solidFill>
                  <a:schemeClr val="tx1"/>
                </a:solidFill>
              </a:rPr>
              <a:t>Példa információ-nyereség</a:t>
            </a:r>
            <a:r>
              <a:rPr lang="en-US" altLang="hu-HU" dirty="0" smtClean="0">
                <a:solidFill>
                  <a:schemeClr val="tx1"/>
                </a:solidFill>
              </a:rPr>
              <a:t>re #2</a:t>
            </a: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4902" y="3759476"/>
            <a:ext cx="4151736" cy="2261812"/>
          </a:xfrm>
          <a:prstGeom prst="rect">
            <a:avLst/>
          </a:prstGeom>
        </p:spPr>
      </p:pic>
      <p:grpSp>
        <p:nvGrpSpPr>
          <p:cNvPr id="6" name="Group 13"/>
          <p:cNvGrpSpPr>
            <a:grpSpLocks/>
          </p:cNvGrpSpPr>
          <p:nvPr/>
        </p:nvGrpSpPr>
        <p:grpSpPr bwMode="auto">
          <a:xfrm>
            <a:off x="6960096" y="3874417"/>
            <a:ext cx="3568700" cy="2074863"/>
            <a:chOff x="3408" y="2880"/>
            <a:chExt cx="2248" cy="1154"/>
          </a:xfrm>
        </p:grpSpPr>
        <p:sp>
          <p:nvSpPr>
            <p:cNvPr id="7" name="Line 14"/>
            <p:cNvSpPr>
              <a:spLocks noChangeShapeType="1"/>
            </p:cNvSpPr>
            <p:nvPr/>
          </p:nvSpPr>
          <p:spPr bwMode="auto">
            <a:xfrm flipH="1">
              <a:off x="3806" y="3091"/>
              <a:ext cx="475" cy="66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hu-HU"/>
            </a:p>
          </p:txBody>
        </p:sp>
        <p:sp>
          <p:nvSpPr>
            <p:cNvPr id="8" name="Line 15"/>
            <p:cNvSpPr>
              <a:spLocks noChangeShapeType="1"/>
            </p:cNvSpPr>
            <p:nvPr/>
          </p:nvSpPr>
          <p:spPr bwMode="auto">
            <a:xfrm>
              <a:off x="4439" y="3091"/>
              <a:ext cx="435" cy="66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hu-HU"/>
            </a:p>
          </p:txBody>
        </p:sp>
        <p:sp>
          <p:nvSpPr>
            <p:cNvPr id="9" name="Text Box 16"/>
            <p:cNvSpPr txBox="1">
              <a:spLocks noChangeArrowheads="1"/>
            </p:cNvSpPr>
            <p:nvPr/>
          </p:nvSpPr>
          <p:spPr bwMode="auto">
            <a:xfrm>
              <a:off x="4123" y="2880"/>
              <a:ext cx="556" cy="275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rgbClr val="333333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rgbClr val="333333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rgbClr val="333333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rgbClr val="333333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rgbClr val="333333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rgbClr val="333333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rgbClr val="333333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rgbClr val="333333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rgbClr val="333333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hu-HU" sz="2400" b="0" dirty="0">
                  <a:solidFill>
                    <a:schemeClr val="tx1"/>
                  </a:solidFill>
                  <a:latin typeface="Tahoma" panose="020B0604030504040204" pitchFamily="34" charset="0"/>
                </a:rPr>
                <a:t>A</a:t>
              </a:r>
              <a:r>
                <a:rPr lang="en-US" altLang="hu-HU" sz="2400" b="0" baseline="-25000" dirty="0">
                  <a:solidFill>
                    <a:schemeClr val="tx1"/>
                  </a:solidFill>
                  <a:latin typeface="Tahoma" panose="020B0604030504040204" pitchFamily="34" charset="0"/>
                </a:rPr>
                <a:t>2</a:t>
              </a:r>
              <a:r>
                <a:rPr lang="en-US" altLang="hu-HU" sz="2400" b="0" dirty="0">
                  <a:solidFill>
                    <a:schemeClr val="tx1"/>
                  </a:solidFill>
                  <a:latin typeface="Tahoma" panose="020B0604030504040204" pitchFamily="34" charset="0"/>
                </a:rPr>
                <a:t>=?</a:t>
              </a:r>
            </a:p>
          </p:txBody>
        </p:sp>
        <p:sp>
          <p:nvSpPr>
            <p:cNvPr id="10" name="Text Box 17"/>
            <p:cNvSpPr txBox="1">
              <a:spLocks noChangeArrowheads="1"/>
            </p:cNvSpPr>
            <p:nvPr/>
          </p:nvSpPr>
          <p:spPr bwMode="auto">
            <a:xfrm>
              <a:off x="3727" y="3372"/>
              <a:ext cx="504" cy="275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rgbClr val="333333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rgbClr val="333333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rgbClr val="333333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rgbClr val="333333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rgbClr val="333333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rgbClr val="333333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rgbClr val="333333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rgbClr val="333333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rgbClr val="333333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hu-HU" altLang="hu-HU" sz="2400" b="0">
                  <a:solidFill>
                    <a:schemeClr val="tx1"/>
                  </a:solidFill>
                  <a:latin typeface="Tahoma" panose="020B0604030504040204" pitchFamily="34" charset="0"/>
                </a:rPr>
                <a:t>Igaz</a:t>
              </a:r>
              <a:endParaRPr lang="en-US" altLang="hu-HU" sz="2400" b="0">
                <a:solidFill>
                  <a:schemeClr val="tx1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11" name="Text Box 18"/>
            <p:cNvSpPr txBox="1">
              <a:spLocks noChangeArrowheads="1"/>
            </p:cNvSpPr>
            <p:nvPr/>
          </p:nvSpPr>
          <p:spPr bwMode="auto">
            <a:xfrm>
              <a:off x="4518" y="3372"/>
              <a:ext cx="662" cy="275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rgbClr val="333333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rgbClr val="333333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rgbClr val="333333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rgbClr val="333333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rgbClr val="333333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rgbClr val="333333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rgbClr val="333333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rgbClr val="333333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rgbClr val="333333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hu-HU" altLang="hu-HU" sz="2400" b="0">
                  <a:solidFill>
                    <a:schemeClr val="tx1"/>
                  </a:solidFill>
                  <a:latin typeface="Tahoma" panose="020B0604030504040204" pitchFamily="34" charset="0"/>
                </a:rPr>
                <a:t>Hamis</a:t>
              </a:r>
              <a:endParaRPr lang="en-US" altLang="hu-HU" sz="2400" b="0">
                <a:solidFill>
                  <a:schemeClr val="tx1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12" name="Text Box 19"/>
            <p:cNvSpPr txBox="1">
              <a:spLocks noChangeArrowheads="1"/>
            </p:cNvSpPr>
            <p:nvPr/>
          </p:nvSpPr>
          <p:spPr bwMode="auto">
            <a:xfrm>
              <a:off x="3408" y="3744"/>
              <a:ext cx="1036" cy="276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rgbClr val="333333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rgbClr val="333333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rgbClr val="333333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rgbClr val="333333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rgbClr val="333333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rgbClr val="333333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rgbClr val="333333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rgbClr val="333333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rgbClr val="333333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hu-HU" sz="2400" b="0" dirty="0">
                  <a:solidFill>
                    <a:schemeClr val="tx1"/>
                  </a:solidFill>
                  <a:latin typeface="Tahoma" panose="020B0604030504040204" pitchFamily="34" charset="0"/>
                </a:rPr>
                <a:t>[18+, 33-]</a:t>
              </a:r>
            </a:p>
          </p:txBody>
        </p:sp>
        <p:sp>
          <p:nvSpPr>
            <p:cNvPr id="13" name="Text Box 20"/>
            <p:cNvSpPr txBox="1">
              <a:spLocks noChangeArrowheads="1"/>
            </p:cNvSpPr>
            <p:nvPr/>
          </p:nvSpPr>
          <p:spPr bwMode="auto">
            <a:xfrm>
              <a:off x="4714" y="3758"/>
              <a:ext cx="931" cy="276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rgbClr val="333333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rgbClr val="333333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rgbClr val="333333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rgbClr val="333333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rgbClr val="333333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rgbClr val="333333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rgbClr val="333333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rgbClr val="333333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rgbClr val="333333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hu-HU" sz="2400" b="0">
                  <a:solidFill>
                    <a:schemeClr val="tx1"/>
                  </a:solidFill>
                  <a:latin typeface="Tahoma" panose="020B0604030504040204" pitchFamily="34" charset="0"/>
                </a:rPr>
                <a:t>[11+, 2-]</a:t>
              </a:r>
            </a:p>
          </p:txBody>
        </p:sp>
        <p:sp>
          <p:nvSpPr>
            <p:cNvPr id="14" name="Text Box 21"/>
            <p:cNvSpPr txBox="1">
              <a:spLocks noChangeArrowheads="1"/>
            </p:cNvSpPr>
            <p:nvPr/>
          </p:nvSpPr>
          <p:spPr bwMode="auto">
            <a:xfrm>
              <a:off x="4704" y="2880"/>
              <a:ext cx="952" cy="2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rgbClr val="333333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rgbClr val="333333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rgbClr val="333333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rgbClr val="333333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rgbClr val="333333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rgbClr val="333333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rgbClr val="333333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rgbClr val="333333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rgbClr val="333333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hu-HU" sz="2400" b="0">
                  <a:solidFill>
                    <a:schemeClr val="tx1"/>
                  </a:solidFill>
                  <a:latin typeface="Tahoma" panose="020B0604030504040204" pitchFamily="34" charset="0"/>
                </a:rPr>
                <a:t>[29+,35-]</a:t>
              </a:r>
            </a:p>
          </p:txBody>
        </p:sp>
      </p:grpSp>
      <p:sp>
        <p:nvSpPr>
          <p:cNvPr id="16" name="Text Box 13"/>
          <p:cNvSpPr txBox="1">
            <a:spLocks noChangeArrowheads="1"/>
          </p:cNvSpPr>
          <p:nvPr/>
        </p:nvSpPr>
        <p:spPr bwMode="auto">
          <a:xfrm>
            <a:off x="6820446" y="1062986"/>
            <a:ext cx="4604146" cy="2529923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rgbClr val="3333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rgbClr val="333333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333333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rgbClr val="333333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rgbClr val="333333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333333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333333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333333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333333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sv-SE" altLang="hu-HU" sz="2400" b="0" dirty="0">
                <a:solidFill>
                  <a:schemeClr val="tx1"/>
                </a:solidFill>
                <a:latin typeface="+mn-lt"/>
              </a:rPr>
              <a:t>Entrópia([18+,33-]) = </a:t>
            </a:r>
            <a:r>
              <a:rPr lang="sv-SE" altLang="hu-HU" sz="2400" b="0" dirty="0" smtClean="0">
                <a:solidFill>
                  <a:schemeClr val="tx1"/>
                </a:solidFill>
                <a:latin typeface="+mn-lt"/>
              </a:rPr>
              <a:t>0,94</a:t>
            </a:r>
            <a:endParaRPr lang="sv-SE" altLang="hu-HU" sz="2400" b="0" dirty="0">
              <a:solidFill>
                <a:schemeClr val="tx1"/>
              </a:solidFill>
              <a:latin typeface="+mn-lt"/>
            </a:endParaRPr>
          </a:p>
          <a:p>
            <a:pPr eaLnBrk="1" hangingPunct="1">
              <a:lnSpc>
                <a:spcPct val="50000"/>
              </a:lnSpc>
              <a:spcBef>
                <a:spcPct val="50000"/>
              </a:spcBef>
              <a:buFontTx/>
              <a:buNone/>
            </a:pPr>
            <a:r>
              <a:rPr lang="sv-SE" altLang="hu-HU" sz="2400" b="0" dirty="0">
                <a:solidFill>
                  <a:schemeClr val="tx1"/>
                </a:solidFill>
                <a:latin typeface="+mn-lt"/>
              </a:rPr>
              <a:t>Entrópia([</a:t>
            </a:r>
            <a:r>
              <a:rPr lang="hu-HU" altLang="hu-HU" sz="2400" b="0" dirty="0">
                <a:solidFill>
                  <a:schemeClr val="tx1"/>
                </a:solidFill>
                <a:latin typeface="+mn-lt"/>
              </a:rPr>
              <a:t>11</a:t>
            </a:r>
            <a:r>
              <a:rPr lang="sv-SE" altLang="hu-HU" sz="2400" b="0" dirty="0">
                <a:solidFill>
                  <a:schemeClr val="tx1"/>
                </a:solidFill>
                <a:latin typeface="+mn-lt"/>
              </a:rPr>
              <a:t>+,</a:t>
            </a:r>
            <a:r>
              <a:rPr lang="hu-HU" altLang="hu-HU" sz="2400" b="0" dirty="0">
                <a:solidFill>
                  <a:schemeClr val="tx1"/>
                </a:solidFill>
                <a:latin typeface="+mn-lt"/>
              </a:rPr>
              <a:t>2</a:t>
            </a:r>
            <a:r>
              <a:rPr lang="sv-SE" altLang="hu-HU" sz="2400" b="0" dirty="0">
                <a:solidFill>
                  <a:schemeClr val="tx1"/>
                </a:solidFill>
                <a:latin typeface="+mn-lt"/>
              </a:rPr>
              <a:t>-]) = </a:t>
            </a:r>
            <a:r>
              <a:rPr lang="sv-SE" altLang="hu-HU" sz="2400" b="0" dirty="0" smtClean="0">
                <a:solidFill>
                  <a:schemeClr val="tx1"/>
                </a:solidFill>
                <a:latin typeface="+mn-lt"/>
              </a:rPr>
              <a:t>0,62</a:t>
            </a:r>
            <a:endParaRPr lang="sv-SE" altLang="hu-HU" sz="2400" b="0" dirty="0">
              <a:solidFill>
                <a:schemeClr val="tx1"/>
              </a:solidFill>
              <a:latin typeface="+mn-lt"/>
            </a:endParaRPr>
          </a:p>
          <a:p>
            <a:pPr eaLnBrk="1" hangingPunct="1">
              <a:lnSpc>
                <a:spcPct val="50000"/>
              </a:lnSpc>
              <a:spcBef>
                <a:spcPct val="50000"/>
              </a:spcBef>
              <a:buFontTx/>
              <a:buNone/>
            </a:pPr>
            <a:r>
              <a:rPr lang="en-US" altLang="hu-HU" sz="2400" b="0" dirty="0" smtClean="0">
                <a:solidFill>
                  <a:schemeClr val="tx1"/>
                </a:solidFill>
                <a:latin typeface="+mn-lt"/>
              </a:rPr>
              <a:t>Gain</a:t>
            </a:r>
            <a:r>
              <a:rPr lang="sv-SE" altLang="hu-HU" sz="2400" b="0" dirty="0" smtClean="0">
                <a:solidFill>
                  <a:schemeClr val="tx1"/>
                </a:solidFill>
                <a:latin typeface="+mn-lt"/>
              </a:rPr>
              <a:t>(S,A</a:t>
            </a:r>
            <a:r>
              <a:rPr lang="sv-SE" altLang="hu-HU" sz="2400" b="0" baseline="-25000" dirty="0" smtClean="0">
                <a:solidFill>
                  <a:schemeClr val="tx1"/>
                </a:solidFill>
                <a:latin typeface="+mn-lt"/>
              </a:rPr>
              <a:t>2</a:t>
            </a:r>
            <a:r>
              <a:rPr lang="sv-SE" altLang="hu-HU" sz="2400" b="0" dirty="0" smtClean="0">
                <a:solidFill>
                  <a:schemeClr val="tx1"/>
                </a:solidFill>
                <a:latin typeface="+mn-lt"/>
              </a:rPr>
              <a:t>) = Entrópia(S</a:t>
            </a:r>
            <a:r>
              <a:rPr lang="sv-SE" altLang="hu-HU" sz="2400" b="0" dirty="0">
                <a:solidFill>
                  <a:schemeClr val="tx1"/>
                </a:solidFill>
                <a:latin typeface="+mn-lt"/>
              </a:rPr>
              <a:t>)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  <a:buFontTx/>
              <a:buNone/>
            </a:pPr>
            <a:r>
              <a:rPr lang="sv-SE" altLang="hu-HU" sz="2400" b="0" dirty="0">
                <a:solidFill>
                  <a:schemeClr val="tx1"/>
                </a:solidFill>
                <a:latin typeface="+mn-lt"/>
              </a:rPr>
              <a:t>      -</a:t>
            </a:r>
            <a:r>
              <a:rPr lang="sv-SE" altLang="hu-HU" sz="2400" b="0" dirty="0" smtClean="0">
                <a:solidFill>
                  <a:schemeClr val="tx1"/>
                </a:solidFill>
                <a:latin typeface="+mn-lt"/>
              </a:rPr>
              <a:t>51/64 * Entrópia</a:t>
            </a:r>
            <a:r>
              <a:rPr lang="sv-SE" altLang="hu-HU" sz="2400" b="0" dirty="0">
                <a:solidFill>
                  <a:schemeClr val="tx1"/>
                </a:solidFill>
                <a:latin typeface="+mn-lt"/>
              </a:rPr>
              <a:t>([18</a:t>
            </a:r>
            <a:r>
              <a:rPr lang="sv-SE" altLang="hu-HU" sz="2400" b="0" dirty="0" smtClean="0">
                <a:solidFill>
                  <a:schemeClr val="tx1"/>
                </a:solidFill>
                <a:latin typeface="+mn-lt"/>
              </a:rPr>
              <a:t>+, 33-</a:t>
            </a:r>
            <a:r>
              <a:rPr lang="sv-SE" altLang="hu-HU" sz="2400" b="0" dirty="0">
                <a:solidFill>
                  <a:schemeClr val="tx1"/>
                </a:solidFill>
                <a:latin typeface="+mn-lt"/>
              </a:rPr>
              <a:t>]) </a:t>
            </a:r>
          </a:p>
          <a:p>
            <a:pPr eaLnBrk="1" hangingPunct="1">
              <a:lnSpc>
                <a:spcPct val="70000"/>
              </a:lnSpc>
              <a:spcBef>
                <a:spcPct val="50000"/>
              </a:spcBef>
              <a:buFontTx/>
              <a:buNone/>
            </a:pPr>
            <a:r>
              <a:rPr lang="sv-SE" altLang="hu-HU" sz="2400" b="0" dirty="0">
                <a:solidFill>
                  <a:schemeClr val="tx1"/>
                </a:solidFill>
                <a:latin typeface="+mn-lt"/>
              </a:rPr>
              <a:t> </a:t>
            </a:r>
            <a:r>
              <a:rPr lang="sv-SE" altLang="hu-HU" sz="2400" b="0" dirty="0" smtClean="0">
                <a:solidFill>
                  <a:schemeClr val="tx1"/>
                </a:solidFill>
                <a:latin typeface="+mn-lt"/>
              </a:rPr>
              <a:t>     -</a:t>
            </a:r>
            <a:r>
              <a:rPr lang="sv-SE" altLang="hu-HU" sz="2400" b="0" dirty="0">
                <a:solidFill>
                  <a:schemeClr val="tx1"/>
                </a:solidFill>
                <a:latin typeface="+mn-lt"/>
              </a:rPr>
              <a:t>13/64 * Entrópia([11+, 2-])</a:t>
            </a:r>
          </a:p>
          <a:p>
            <a:pPr eaLnBrk="1" hangingPunct="1">
              <a:lnSpc>
                <a:spcPct val="70000"/>
              </a:lnSpc>
              <a:spcBef>
                <a:spcPct val="50000"/>
              </a:spcBef>
              <a:buFontTx/>
              <a:buNone/>
            </a:pPr>
            <a:r>
              <a:rPr lang="sv-SE" altLang="hu-HU" sz="2400" b="0" dirty="0">
                <a:solidFill>
                  <a:schemeClr val="tx1"/>
                </a:solidFill>
                <a:latin typeface="+mn-lt"/>
              </a:rPr>
              <a:t>    </a:t>
            </a:r>
            <a:r>
              <a:rPr lang="sv-SE" altLang="hu-HU" sz="2400" b="0" dirty="0" smtClean="0">
                <a:solidFill>
                  <a:schemeClr val="tx1"/>
                </a:solidFill>
                <a:latin typeface="+mn-lt"/>
              </a:rPr>
              <a:t>   = 0,12</a:t>
            </a:r>
            <a:endParaRPr lang="en-US" altLang="hu-HU" sz="2800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7" name="Text Box 13"/>
          <p:cNvSpPr txBox="1">
            <a:spLocks noChangeArrowheads="1"/>
          </p:cNvSpPr>
          <p:nvPr/>
        </p:nvSpPr>
        <p:spPr bwMode="auto">
          <a:xfrm>
            <a:off x="1199456" y="1052736"/>
            <a:ext cx="4177747" cy="2456057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rgbClr val="3333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rgbClr val="333333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333333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rgbClr val="333333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rgbClr val="333333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333333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333333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333333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333333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sv-SE" altLang="hu-HU" sz="2400" b="0" dirty="0">
                <a:latin typeface="+mn-lt"/>
              </a:rPr>
              <a:t>Entr</a:t>
            </a:r>
            <a:r>
              <a:rPr lang="hu-HU" altLang="hu-HU" sz="2400" b="0" dirty="0" err="1">
                <a:latin typeface="+mn-lt"/>
              </a:rPr>
              <a:t>ópia</a:t>
            </a:r>
            <a:r>
              <a:rPr lang="sv-SE" altLang="hu-HU" sz="2400" b="0" dirty="0">
                <a:latin typeface="+mn-lt"/>
              </a:rPr>
              <a:t>([21+,5-]) </a:t>
            </a:r>
            <a:r>
              <a:rPr lang="sv-SE" altLang="hu-HU" sz="2400" b="0" dirty="0" smtClean="0">
                <a:latin typeface="+mn-lt"/>
              </a:rPr>
              <a:t>= 0,71</a:t>
            </a:r>
            <a:endParaRPr lang="sv-SE" altLang="hu-HU" sz="2400" b="0" dirty="0">
              <a:latin typeface="+mn-lt"/>
            </a:endParaRPr>
          </a:p>
          <a:p>
            <a:pPr eaLnBrk="1" hangingPunct="1">
              <a:lnSpc>
                <a:spcPct val="50000"/>
              </a:lnSpc>
              <a:spcBef>
                <a:spcPct val="50000"/>
              </a:spcBef>
              <a:buFontTx/>
              <a:buNone/>
            </a:pPr>
            <a:r>
              <a:rPr lang="sv-SE" altLang="hu-HU" sz="2400" b="0" dirty="0">
                <a:latin typeface="+mn-lt"/>
              </a:rPr>
              <a:t>Entrópia([8+,30-]) = </a:t>
            </a:r>
            <a:r>
              <a:rPr lang="sv-SE" altLang="hu-HU" sz="2400" b="0" dirty="0" smtClean="0">
                <a:latin typeface="+mn-lt"/>
              </a:rPr>
              <a:t>0,74</a:t>
            </a:r>
            <a:endParaRPr lang="sv-SE" altLang="hu-HU" sz="2400" b="0" dirty="0">
              <a:latin typeface="+mn-lt"/>
            </a:endParaRPr>
          </a:p>
          <a:p>
            <a:pPr eaLnBrk="1" hangingPunct="1">
              <a:lnSpc>
                <a:spcPct val="50000"/>
              </a:lnSpc>
              <a:spcBef>
                <a:spcPct val="50000"/>
              </a:spcBef>
              <a:buFontTx/>
              <a:buNone/>
            </a:pPr>
            <a:r>
              <a:rPr lang="en-US" altLang="hu-HU" sz="2400" b="0" dirty="0" smtClean="0">
                <a:latin typeface="+mn-lt"/>
              </a:rPr>
              <a:t>Gain</a:t>
            </a:r>
            <a:r>
              <a:rPr lang="sv-SE" altLang="hu-HU" sz="2400" b="0" dirty="0" smtClean="0">
                <a:latin typeface="+mn-lt"/>
              </a:rPr>
              <a:t>(S,A</a:t>
            </a:r>
            <a:r>
              <a:rPr lang="sv-SE" altLang="hu-HU" sz="2400" b="0" baseline="-25000" dirty="0" smtClean="0">
                <a:latin typeface="+mn-lt"/>
              </a:rPr>
              <a:t>1</a:t>
            </a:r>
            <a:r>
              <a:rPr lang="sv-SE" altLang="hu-HU" sz="2400" b="0" dirty="0">
                <a:latin typeface="+mn-lt"/>
              </a:rPr>
              <a:t>)=Entrópia(S)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  <a:buFontTx/>
              <a:buNone/>
            </a:pPr>
            <a:r>
              <a:rPr lang="sv-SE" altLang="hu-HU" sz="2400" b="0" dirty="0">
                <a:latin typeface="+mn-lt"/>
              </a:rPr>
              <a:t>      -26/64*Entrópia([21+,5-]) </a:t>
            </a:r>
          </a:p>
          <a:p>
            <a:pPr eaLnBrk="1" hangingPunct="1">
              <a:lnSpc>
                <a:spcPct val="70000"/>
              </a:lnSpc>
              <a:spcBef>
                <a:spcPct val="50000"/>
              </a:spcBef>
              <a:buFontTx/>
              <a:buNone/>
            </a:pPr>
            <a:r>
              <a:rPr lang="sv-SE" altLang="hu-HU" sz="2400" b="0" dirty="0">
                <a:latin typeface="+mn-lt"/>
              </a:rPr>
              <a:t>      -38/64*Entrópia([8+,30-])</a:t>
            </a:r>
          </a:p>
          <a:p>
            <a:pPr eaLnBrk="1" hangingPunct="1">
              <a:lnSpc>
                <a:spcPct val="70000"/>
              </a:lnSpc>
              <a:spcBef>
                <a:spcPct val="50000"/>
              </a:spcBef>
              <a:buFontTx/>
              <a:buNone/>
            </a:pPr>
            <a:r>
              <a:rPr lang="sv-SE" altLang="hu-HU" sz="2400" b="0" dirty="0">
                <a:latin typeface="+mn-lt"/>
              </a:rPr>
              <a:t>    </a:t>
            </a:r>
            <a:r>
              <a:rPr lang="sv-SE" altLang="hu-HU" sz="2400" b="0" dirty="0" smtClean="0">
                <a:latin typeface="+mn-lt"/>
              </a:rPr>
              <a:t>= 0,27</a:t>
            </a:r>
            <a:endParaRPr lang="sv-SE" altLang="hu-HU" sz="2400" b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57214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993" y="1294577"/>
            <a:ext cx="3908609" cy="2160592"/>
          </a:xfrm>
          <a:prstGeom prst="rect">
            <a:avLst/>
          </a:prstGeom>
        </p:spPr>
      </p:pic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09600" y="1124744"/>
            <a:ext cx="7502624" cy="4525963"/>
          </a:xfrm>
        </p:spPr>
        <p:txBody>
          <a:bodyPr/>
          <a:lstStyle/>
          <a:p>
            <a:r>
              <a:rPr lang="hu-HU" sz="2800" dirty="0" smtClean="0"/>
              <a:t>Diszkrét </a:t>
            </a:r>
            <a:r>
              <a:rPr lang="hu-HU" sz="2800" dirty="0"/>
              <a:t>jellemzőkre lett </a:t>
            </a:r>
            <a:r>
              <a:rPr lang="hu-HU" sz="2800" dirty="0" smtClean="0"/>
              <a:t>kitalálva</a:t>
            </a:r>
          </a:p>
          <a:p>
            <a:pPr lvl="1"/>
            <a:r>
              <a:rPr lang="en-US" sz="2400" dirty="0" smtClean="0"/>
              <a:t>…</a:t>
            </a:r>
            <a:r>
              <a:rPr lang="hu-HU" sz="2400" dirty="0" smtClean="0"/>
              <a:t>beleértve </a:t>
            </a:r>
            <a:r>
              <a:rPr lang="hu-HU" sz="2400" dirty="0" smtClean="0"/>
              <a:t>a bináris </a:t>
            </a:r>
            <a:r>
              <a:rPr lang="hu-HU" sz="2400" dirty="0"/>
              <a:t>jellemzőket </a:t>
            </a:r>
            <a:r>
              <a:rPr lang="hu-HU" sz="2400" dirty="0" smtClean="0"/>
              <a:t>is</a:t>
            </a:r>
            <a:endParaRPr lang="hu-HU" sz="2400" dirty="0"/>
          </a:p>
          <a:p>
            <a:r>
              <a:rPr lang="hu-HU" sz="2800" dirty="0"/>
              <a:t>Nem szűkíti le a hipotézisteret </a:t>
            </a:r>
            <a:r>
              <a:rPr lang="hu-HU" sz="2800" dirty="0" smtClean="0"/>
              <a:t>előre</a:t>
            </a:r>
          </a:p>
          <a:p>
            <a:pPr lvl="1"/>
            <a:r>
              <a:rPr lang="hu-HU" sz="2400" dirty="0"/>
              <a:t>N</a:t>
            </a:r>
            <a:r>
              <a:rPr lang="hu-HU" sz="2400" dirty="0" smtClean="0"/>
              <a:t>incs „modellezési feltevés”</a:t>
            </a:r>
          </a:p>
          <a:p>
            <a:pPr lvl="1"/>
            <a:r>
              <a:rPr lang="hu-HU" sz="2400" dirty="0" smtClean="0"/>
              <a:t>Így </a:t>
            </a:r>
            <a:r>
              <a:rPr lang="hu-HU" sz="2400" dirty="0"/>
              <a:t>konzisztens döntési fát képes építeni minden olyan példahalmazhoz, amely ellentmondásmentes</a:t>
            </a:r>
          </a:p>
          <a:p>
            <a:r>
              <a:rPr lang="hu-HU" sz="2800" dirty="0"/>
              <a:t>Van viszont </a:t>
            </a:r>
            <a:r>
              <a:rPr lang="hu-HU" sz="2800" dirty="0" smtClean="0"/>
              <a:t>„</a:t>
            </a:r>
            <a:r>
              <a:rPr lang="hu-HU" sz="2800" dirty="0" err="1" smtClean="0"/>
              <a:t>preference</a:t>
            </a:r>
            <a:r>
              <a:rPr lang="hu-HU" sz="2800" dirty="0" smtClean="0"/>
              <a:t> </a:t>
            </a:r>
            <a:r>
              <a:rPr lang="hu-HU" sz="2800" dirty="0" err="1"/>
              <a:t>bias</a:t>
            </a:r>
            <a:r>
              <a:rPr lang="hu-HU" sz="2800" dirty="0"/>
              <a:t>” az </a:t>
            </a:r>
            <a:r>
              <a:rPr lang="hu-HU" sz="2800" dirty="0" smtClean="0"/>
              <a:t>algoritmusban</a:t>
            </a:r>
          </a:p>
          <a:p>
            <a:pPr lvl="1"/>
            <a:r>
              <a:rPr lang="hu-HU" sz="2400" dirty="0" smtClean="0"/>
              <a:t>Azaz </a:t>
            </a:r>
            <a:r>
              <a:rPr lang="hu-HU" sz="2400" dirty="0"/>
              <a:t>a nagyobb információnyereségű </a:t>
            </a:r>
            <a:r>
              <a:rPr lang="hu-HU" sz="2400" dirty="0" smtClean="0"/>
              <a:t>attribútumokat </a:t>
            </a:r>
            <a:r>
              <a:rPr lang="hu-HU" sz="2400" dirty="0"/>
              <a:t>a gyökérhez közel igyekszik </a:t>
            </a:r>
            <a:r>
              <a:rPr lang="hu-HU" sz="2400" dirty="0" smtClean="0"/>
              <a:t>tenni</a:t>
            </a:r>
            <a:endParaRPr lang="hu-HU" sz="2400" dirty="0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116632"/>
            <a:ext cx="10972800" cy="1143000"/>
          </a:xfrm>
        </p:spPr>
        <p:txBody>
          <a:bodyPr/>
          <a:lstStyle/>
          <a:p>
            <a:r>
              <a:rPr lang="hu-HU" altLang="hu-HU" dirty="0" smtClean="0">
                <a:solidFill>
                  <a:schemeClr val="tx1"/>
                </a:solidFill>
              </a:rPr>
              <a:t>Az ID3 fő tulajdonságai</a:t>
            </a:r>
            <a:endParaRPr lang="hu-HU" dirty="0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3697" y="3717032"/>
            <a:ext cx="3663508" cy="2304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80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09600" y="1124744"/>
            <a:ext cx="11247040" cy="4525963"/>
          </a:xfrm>
        </p:spPr>
        <p:txBody>
          <a:bodyPr/>
          <a:lstStyle/>
          <a:p>
            <a:r>
              <a:rPr lang="hu-HU" sz="2800" dirty="0" smtClean="0"/>
              <a:t>A </a:t>
            </a:r>
            <a:r>
              <a:rPr lang="hu-HU" sz="2800" dirty="0"/>
              <a:t>legjobb </a:t>
            </a:r>
            <a:r>
              <a:rPr lang="hu-HU" sz="2800" dirty="0" smtClean="0"/>
              <a:t>attribútum </a:t>
            </a:r>
            <a:r>
              <a:rPr lang="hu-HU" sz="2800" dirty="0"/>
              <a:t>kiválasztása </a:t>
            </a:r>
            <a:r>
              <a:rPr lang="hu-HU" sz="2800" b="1" dirty="0"/>
              <a:t>mohó </a:t>
            </a:r>
            <a:r>
              <a:rPr lang="hu-HU" sz="2800" dirty="0"/>
              <a:t>módon történik, visszalépési lehetőség </a:t>
            </a:r>
            <a:r>
              <a:rPr lang="hu-HU" sz="2800" dirty="0" smtClean="0"/>
              <a:t>pedig nincs</a:t>
            </a:r>
          </a:p>
          <a:p>
            <a:pPr lvl="1"/>
            <a:r>
              <a:rPr lang="hu-HU" sz="2400" dirty="0" smtClean="0"/>
              <a:t>Ezért </a:t>
            </a:r>
            <a:r>
              <a:rPr lang="hu-HU" sz="2400" dirty="0"/>
              <a:t>a kapott fa </a:t>
            </a:r>
            <a:r>
              <a:rPr lang="hu-HU" sz="2400" dirty="0" err="1"/>
              <a:t>optimalitása</a:t>
            </a:r>
            <a:r>
              <a:rPr lang="hu-HU" sz="2400" dirty="0"/>
              <a:t> nem garantált (nem feltétlenül lesz a lehető legkisebb)</a:t>
            </a:r>
          </a:p>
          <a:p>
            <a:r>
              <a:rPr lang="hu-HU" sz="2800" dirty="0"/>
              <a:t>A döntési fa emberi szemmel is </a:t>
            </a:r>
            <a:r>
              <a:rPr lang="hu-HU" sz="2800" b="1" dirty="0" smtClean="0"/>
              <a:t>értelmezhető</a:t>
            </a:r>
          </a:p>
          <a:p>
            <a:pPr lvl="1"/>
            <a:r>
              <a:rPr lang="hu-HU" sz="2400" dirty="0" smtClean="0"/>
              <a:t>pl</a:t>
            </a:r>
            <a:r>
              <a:rPr lang="hu-HU" sz="2400" dirty="0"/>
              <a:t>. kirajzolható vagy </a:t>
            </a:r>
            <a:r>
              <a:rPr lang="hu-HU" sz="2400" dirty="0" smtClean="0"/>
              <a:t>IF-THEN </a:t>
            </a:r>
            <a:r>
              <a:rPr lang="hu-HU" sz="2400" dirty="0"/>
              <a:t>szabályokká </a:t>
            </a:r>
            <a:r>
              <a:rPr lang="hu-HU" sz="2400" dirty="0" smtClean="0"/>
              <a:t>konvertálható</a:t>
            </a:r>
            <a:endParaRPr lang="hu-HU" sz="2400" dirty="0"/>
          </a:p>
          <a:p>
            <a:r>
              <a:rPr lang="hu-HU" sz="2800" dirty="0"/>
              <a:t>Nem </a:t>
            </a:r>
            <a:r>
              <a:rPr lang="hu-HU" sz="2800" dirty="0" smtClean="0"/>
              <a:t>különösebben érzékeny </a:t>
            </a:r>
            <a:r>
              <a:rPr lang="hu-HU" sz="2800" dirty="0"/>
              <a:t>a zajra (hibás </a:t>
            </a:r>
            <a:r>
              <a:rPr lang="hu-HU" sz="2800" dirty="0" smtClean="0"/>
              <a:t>címkékre)</a:t>
            </a:r>
          </a:p>
          <a:p>
            <a:pPr lvl="1"/>
            <a:r>
              <a:rPr lang="hu-HU" sz="2400" dirty="0" smtClean="0"/>
              <a:t>Mivel </a:t>
            </a:r>
            <a:r>
              <a:rPr lang="hu-HU" sz="2400" dirty="0"/>
              <a:t>az </a:t>
            </a:r>
            <a:r>
              <a:rPr lang="hu-HU" sz="2400" dirty="0" smtClean="0"/>
              <a:t>attribútumot </a:t>
            </a:r>
            <a:r>
              <a:rPr lang="hu-HU" sz="2400" dirty="0"/>
              <a:t>kiválasztó </a:t>
            </a:r>
            <a:r>
              <a:rPr lang="hu-HU" sz="2400" dirty="0" smtClean="0"/>
              <a:t>entrópia-kritérium </a:t>
            </a:r>
            <a:r>
              <a:rPr lang="hu-HU" sz="2400" dirty="0"/>
              <a:t>statisztikai (az ág összes </a:t>
            </a:r>
            <a:r>
              <a:rPr lang="hu-HU" sz="2400" dirty="0" smtClean="0"/>
              <a:t>példáján </a:t>
            </a:r>
            <a:r>
              <a:rPr lang="hu-HU" sz="2400" dirty="0"/>
              <a:t>alapul)</a:t>
            </a:r>
          </a:p>
          <a:p>
            <a:pPr lvl="1"/>
            <a:r>
              <a:rPr lang="hu-HU" sz="2400" dirty="0"/>
              <a:t>Habár az ágak felé haladva egyre érzékenyebb </a:t>
            </a:r>
            <a:r>
              <a:rPr lang="hu-HU" sz="2400" dirty="0" smtClean="0"/>
              <a:t>lesz a zajra</a:t>
            </a:r>
            <a:endParaRPr lang="hu-HU" sz="2000" dirty="0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116632"/>
            <a:ext cx="10972800" cy="1143000"/>
          </a:xfrm>
        </p:spPr>
        <p:txBody>
          <a:bodyPr/>
          <a:lstStyle/>
          <a:p>
            <a:r>
              <a:rPr lang="hu-HU" altLang="hu-HU" dirty="0" smtClean="0">
                <a:solidFill>
                  <a:schemeClr val="tx1"/>
                </a:solidFill>
              </a:rPr>
              <a:t>Az ID3 fő tulajdonságai</a:t>
            </a:r>
            <a:r>
              <a:rPr lang="en-US" altLang="hu-HU" dirty="0" smtClean="0">
                <a:solidFill>
                  <a:schemeClr val="tx1"/>
                </a:solidFill>
              </a:rPr>
              <a:t> #2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296507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116632"/>
            <a:ext cx="10972800" cy="1143000"/>
          </a:xfrm>
        </p:spPr>
        <p:txBody>
          <a:bodyPr/>
          <a:lstStyle/>
          <a:p>
            <a:r>
              <a:rPr lang="hu-HU" dirty="0" smtClean="0"/>
              <a:t>Döntési fák </a:t>
            </a:r>
            <a:r>
              <a:rPr lang="hu-HU" b="1" dirty="0" smtClean="0"/>
              <a:t>vágása</a:t>
            </a:r>
            <a:r>
              <a:rPr lang="hu-HU" dirty="0" smtClean="0"/>
              <a:t> (</a:t>
            </a:r>
            <a:r>
              <a:rPr lang="hu-HU" dirty="0" err="1" smtClean="0"/>
              <a:t>pruning</a:t>
            </a:r>
            <a:r>
              <a:rPr lang="hu-HU" dirty="0" smtClean="0"/>
              <a:t>)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09600" y="1268760"/>
            <a:ext cx="11391056" cy="4525963"/>
          </a:xfrm>
        </p:spPr>
        <p:txBody>
          <a:bodyPr/>
          <a:lstStyle/>
          <a:p>
            <a:r>
              <a:rPr lang="hu-HU" sz="2800" dirty="0" smtClean="0"/>
              <a:t>A</a:t>
            </a:r>
            <a:r>
              <a:rPr lang="en-US" sz="2800" dirty="0" err="1" smtClean="0"/>
              <a:t>hogy</a:t>
            </a:r>
            <a:r>
              <a:rPr lang="en-US" sz="2800" dirty="0" smtClean="0"/>
              <a:t> </a:t>
            </a:r>
            <a:r>
              <a:rPr lang="en-US" sz="2800" dirty="0"/>
              <a:t>a </a:t>
            </a:r>
            <a:r>
              <a:rPr lang="en-US" sz="2800" dirty="0" err="1"/>
              <a:t>faépítés</a:t>
            </a:r>
            <a:r>
              <a:rPr lang="en-US" sz="2800" dirty="0"/>
              <a:t> </a:t>
            </a:r>
            <a:r>
              <a:rPr lang="en-US" sz="2800" dirty="0" err="1"/>
              <a:t>során</a:t>
            </a:r>
            <a:r>
              <a:rPr lang="en-US" sz="2800" dirty="0"/>
              <a:t> </a:t>
            </a:r>
            <a:r>
              <a:rPr lang="en-US" sz="2800" dirty="0" err="1"/>
              <a:t>lefelé</a:t>
            </a:r>
            <a:r>
              <a:rPr lang="en-US" sz="2800" dirty="0"/>
              <a:t> </a:t>
            </a:r>
            <a:r>
              <a:rPr lang="en-US" sz="2800" dirty="0" err="1"/>
              <a:t>haladunk</a:t>
            </a:r>
            <a:r>
              <a:rPr lang="en-US" sz="2800" dirty="0"/>
              <a:t>, </a:t>
            </a:r>
            <a:r>
              <a:rPr lang="en-US" sz="2800" dirty="0" err="1"/>
              <a:t>egyre</a:t>
            </a:r>
            <a:r>
              <a:rPr lang="en-US" sz="2800" dirty="0"/>
              <a:t> </a:t>
            </a:r>
            <a:r>
              <a:rPr lang="en-US" sz="2800" dirty="0" err="1"/>
              <a:t>kevesebb</a:t>
            </a:r>
            <a:r>
              <a:rPr lang="en-US" sz="2800" dirty="0"/>
              <a:t> </a:t>
            </a:r>
            <a:r>
              <a:rPr lang="en-US" sz="2800" dirty="0" err="1"/>
              <a:t>példa</a:t>
            </a:r>
            <a:r>
              <a:rPr lang="en-US" sz="2800" dirty="0"/>
              <a:t> </a:t>
            </a:r>
            <a:r>
              <a:rPr lang="en-US" sz="2800" dirty="0" err="1"/>
              <a:t>marad</a:t>
            </a:r>
            <a:r>
              <a:rPr lang="en-US" sz="2800" dirty="0"/>
              <a:t> </a:t>
            </a:r>
            <a:r>
              <a:rPr lang="en-US" sz="2800" dirty="0" err="1"/>
              <a:t>az</a:t>
            </a:r>
            <a:r>
              <a:rPr lang="en-US" sz="2800" dirty="0"/>
              <a:t> </a:t>
            </a:r>
            <a:r>
              <a:rPr lang="en-US" sz="2800" dirty="0" err="1"/>
              <a:t>ágakban</a:t>
            </a:r>
            <a:endParaRPr lang="en-US" sz="2800" dirty="0"/>
          </a:p>
          <a:p>
            <a:pPr lvl="1"/>
            <a:r>
              <a:rPr lang="en-US" sz="2400" dirty="0" err="1"/>
              <a:t>Egyre</a:t>
            </a:r>
            <a:r>
              <a:rPr lang="en-US" sz="2400" dirty="0"/>
              <a:t> </a:t>
            </a:r>
            <a:r>
              <a:rPr lang="en-US" sz="2400" dirty="0" err="1"/>
              <a:t>kevesebb</a:t>
            </a:r>
            <a:r>
              <a:rPr lang="en-US" sz="2400" dirty="0"/>
              <a:t> </a:t>
            </a:r>
            <a:r>
              <a:rPr lang="en-US" sz="2400" dirty="0" err="1"/>
              <a:t>példa</a:t>
            </a:r>
            <a:r>
              <a:rPr lang="en-US" sz="2400" dirty="0"/>
              <a:t> </a:t>
            </a:r>
            <a:r>
              <a:rPr lang="en-US" sz="2400" dirty="0" err="1"/>
              <a:t>alapján</a:t>
            </a:r>
            <a:r>
              <a:rPr lang="en-US" sz="2400" dirty="0"/>
              <a:t> </a:t>
            </a:r>
            <a:r>
              <a:rPr lang="en-US" sz="2400" dirty="0" err="1"/>
              <a:t>hozunk</a:t>
            </a:r>
            <a:r>
              <a:rPr lang="en-US" sz="2400" dirty="0"/>
              <a:t> </a:t>
            </a:r>
            <a:r>
              <a:rPr lang="en-US" sz="2400" dirty="0" err="1"/>
              <a:t>döntéseket</a:t>
            </a:r>
            <a:r>
              <a:rPr lang="en-US" sz="2400" dirty="0"/>
              <a:t>, </a:t>
            </a:r>
            <a:r>
              <a:rPr lang="en-US" sz="2400" dirty="0" err="1"/>
              <a:t>így</a:t>
            </a:r>
            <a:r>
              <a:rPr lang="en-US" sz="2400" dirty="0"/>
              <a:t> </a:t>
            </a:r>
            <a:r>
              <a:rPr lang="en-US" sz="2400" dirty="0" err="1"/>
              <a:t>az</a:t>
            </a:r>
            <a:r>
              <a:rPr lang="en-US" sz="2400" dirty="0"/>
              <a:t> </a:t>
            </a:r>
            <a:r>
              <a:rPr lang="en-US" sz="2400" dirty="0" err="1"/>
              <a:t>egyes</a:t>
            </a:r>
            <a:r>
              <a:rPr lang="en-US" sz="2400" dirty="0"/>
              <a:t> </a:t>
            </a:r>
            <a:r>
              <a:rPr lang="en-US" sz="2400" dirty="0" err="1"/>
              <a:t>példák</a:t>
            </a:r>
            <a:r>
              <a:rPr lang="en-US" sz="2400" dirty="0"/>
              <a:t> </a:t>
            </a:r>
            <a:r>
              <a:rPr lang="en-US" sz="2400" dirty="0" err="1"/>
              <a:t>egyre</a:t>
            </a:r>
            <a:r>
              <a:rPr lang="en-US" sz="2400" dirty="0"/>
              <a:t> </a:t>
            </a:r>
            <a:r>
              <a:rPr lang="en-US" sz="2400" dirty="0" err="1"/>
              <a:t>jobban</a:t>
            </a:r>
            <a:r>
              <a:rPr lang="en-US" sz="2400" dirty="0"/>
              <a:t> </a:t>
            </a:r>
            <a:r>
              <a:rPr lang="en-US" sz="2400" dirty="0" err="1"/>
              <a:t>befolyásolják</a:t>
            </a:r>
            <a:r>
              <a:rPr lang="en-US" sz="2400" dirty="0"/>
              <a:t> a </a:t>
            </a:r>
            <a:r>
              <a:rPr lang="en-US" sz="2400" dirty="0" err="1"/>
              <a:t>döntést</a:t>
            </a:r>
            <a:endParaRPr lang="en-US" sz="2400" dirty="0"/>
          </a:p>
          <a:p>
            <a:pPr lvl="1"/>
            <a:r>
              <a:rPr lang="hu-HU" sz="2400" dirty="0" smtClean="0"/>
              <a:t>Egy-egy hibásan címkézett példa egyre valószínűbb, hogy gondot okoz</a:t>
            </a:r>
            <a:endParaRPr lang="en-US" sz="2400" dirty="0"/>
          </a:p>
          <a:p>
            <a:r>
              <a:rPr lang="en-US" sz="2800" dirty="0"/>
              <a:t>Ha </a:t>
            </a:r>
            <a:r>
              <a:rPr lang="en-US" sz="2800" dirty="0" err="1"/>
              <a:t>az</a:t>
            </a:r>
            <a:r>
              <a:rPr lang="en-US" sz="2800" dirty="0"/>
              <a:t> </a:t>
            </a:r>
            <a:r>
              <a:rPr lang="en-US" sz="2800" dirty="0" err="1"/>
              <a:t>adatok</a:t>
            </a:r>
            <a:r>
              <a:rPr lang="en-US" sz="2800" dirty="0"/>
              <a:t> </a:t>
            </a:r>
            <a:r>
              <a:rPr lang="en-US" sz="2800" dirty="0" err="1"/>
              <a:t>konzisztensek</a:t>
            </a:r>
            <a:r>
              <a:rPr lang="en-US" sz="2800" dirty="0"/>
              <a:t> (</a:t>
            </a:r>
            <a:r>
              <a:rPr lang="en-US" sz="2800" dirty="0" err="1"/>
              <a:t>nincs</a:t>
            </a:r>
            <a:r>
              <a:rPr lang="en-US" sz="2800" dirty="0"/>
              <a:t> </a:t>
            </a:r>
            <a:r>
              <a:rPr lang="en-US" sz="2800" dirty="0" err="1"/>
              <a:t>ellentmondás</a:t>
            </a:r>
            <a:r>
              <a:rPr lang="en-US" sz="2800" dirty="0"/>
              <a:t>), a </a:t>
            </a:r>
            <a:r>
              <a:rPr lang="en-US" sz="2800" dirty="0" err="1"/>
              <a:t>faépítés</a:t>
            </a:r>
            <a:r>
              <a:rPr lang="en-US" sz="2800" dirty="0"/>
              <a:t> </a:t>
            </a:r>
            <a:r>
              <a:rPr lang="en-US" sz="2800" dirty="0" err="1"/>
              <a:t>csak</a:t>
            </a:r>
            <a:r>
              <a:rPr lang="en-US" sz="2800" dirty="0"/>
              <a:t> </a:t>
            </a:r>
            <a:r>
              <a:rPr lang="en-US" sz="2800" dirty="0" err="1"/>
              <a:t>akkor</a:t>
            </a:r>
            <a:r>
              <a:rPr lang="en-US" sz="2800" dirty="0"/>
              <a:t> </a:t>
            </a:r>
            <a:r>
              <a:rPr lang="en-US" sz="2800" dirty="0" err="1"/>
              <a:t>áll</a:t>
            </a:r>
            <a:r>
              <a:rPr lang="en-US" sz="2800" dirty="0"/>
              <a:t> le, ha </a:t>
            </a:r>
            <a:r>
              <a:rPr lang="en-US" sz="2800" dirty="0" err="1"/>
              <a:t>tökéletes</a:t>
            </a:r>
            <a:r>
              <a:rPr lang="en-US" sz="2800" dirty="0"/>
              <a:t> </a:t>
            </a:r>
            <a:r>
              <a:rPr lang="en-US" sz="2800" dirty="0" err="1"/>
              <a:t>fát</a:t>
            </a:r>
            <a:r>
              <a:rPr lang="en-US" sz="2800" dirty="0"/>
              <a:t> </a:t>
            </a:r>
            <a:r>
              <a:rPr lang="en-US" sz="2800" dirty="0" err="1"/>
              <a:t>építettünk</a:t>
            </a:r>
            <a:r>
              <a:rPr lang="en-US" sz="2800" dirty="0"/>
              <a:t> (a </a:t>
            </a:r>
            <a:r>
              <a:rPr lang="en-US" sz="2800" dirty="0" err="1"/>
              <a:t>tanítópéldákon</a:t>
            </a:r>
            <a:r>
              <a:rPr lang="en-US" sz="2800" dirty="0"/>
              <a:t> a </a:t>
            </a:r>
            <a:r>
              <a:rPr lang="en-US" sz="2800" dirty="0" err="1"/>
              <a:t>hiba</a:t>
            </a:r>
            <a:r>
              <a:rPr lang="en-US" sz="2800" dirty="0"/>
              <a:t> 0%)</a:t>
            </a:r>
          </a:p>
          <a:p>
            <a:pPr lvl="1"/>
            <a:r>
              <a:rPr lang="en-US" sz="2400" dirty="0" err="1"/>
              <a:t>Az</a:t>
            </a:r>
            <a:r>
              <a:rPr lang="en-US" sz="2400" dirty="0"/>
              <a:t> </a:t>
            </a:r>
            <a:r>
              <a:rPr lang="en-US" sz="2400" dirty="0" err="1"/>
              <a:t>ilyen</a:t>
            </a:r>
            <a:r>
              <a:rPr lang="en-US" sz="2400" dirty="0"/>
              <a:t> </a:t>
            </a:r>
            <a:r>
              <a:rPr lang="en-US" sz="2400" dirty="0" err="1"/>
              <a:t>fa</a:t>
            </a:r>
            <a:r>
              <a:rPr lang="en-US" sz="2400" dirty="0"/>
              <a:t> </a:t>
            </a:r>
            <a:r>
              <a:rPr lang="en-US" sz="2400" dirty="0" err="1"/>
              <a:t>gyakran</a:t>
            </a:r>
            <a:r>
              <a:rPr lang="en-US" sz="2400" dirty="0"/>
              <a:t> </a:t>
            </a:r>
            <a:r>
              <a:rPr lang="en-US" sz="2400" dirty="0" err="1"/>
              <a:t>túl</a:t>
            </a:r>
            <a:r>
              <a:rPr lang="en-US" sz="2400" dirty="0"/>
              <a:t> </a:t>
            </a:r>
            <a:r>
              <a:rPr lang="en-US" sz="2400" dirty="0" err="1"/>
              <a:t>komplex</a:t>
            </a:r>
            <a:r>
              <a:rPr lang="en-US" sz="2400" dirty="0"/>
              <a:t>, a </a:t>
            </a:r>
            <a:r>
              <a:rPr lang="en-US" sz="2400" dirty="0" err="1"/>
              <a:t>levelek</a:t>
            </a:r>
            <a:r>
              <a:rPr lang="en-US" sz="2400" dirty="0"/>
              <a:t> </a:t>
            </a:r>
            <a:r>
              <a:rPr lang="hu-HU" sz="2400" dirty="0" smtClean="0"/>
              <a:t>közelében </a:t>
            </a:r>
            <a:r>
              <a:rPr lang="en-US" sz="2400" dirty="0" err="1" smtClean="0"/>
              <a:t>az</a:t>
            </a:r>
            <a:r>
              <a:rPr lang="en-US" sz="2400" dirty="0" smtClean="0"/>
              <a:t> </a:t>
            </a:r>
            <a:r>
              <a:rPr lang="en-US" sz="2400" dirty="0" err="1"/>
              <a:t>egyes</a:t>
            </a:r>
            <a:r>
              <a:rPr lang="en-US" sz="2400" dirty="0"/>
              <a:t> </a:t>
            </a:r>
            <a:r>
              <a:rPr lang="en-US" sz="2400" dirty="0" err="1"/>
              <a:t>ágak</a:t>
            </a:r>
            <a:r>
              <a:rPr lang="en-US" sz="2400" dirty="0"/>
              <a:t> </a:t>
            </a:r>
            <a:r>
              <a:rPr lang="en-US" sz="2400" dirty="0" err="1"/>
              <a:t>csak</a:t>
            </a:r>
            <a:r>
              <a:rPr lang="en-US" sz="2400" dirty="0"/>
              <a:t> 1-2 </a:t>
            </a:r>
            <a:r>
              <a:rPr lang="en-US" sz="2400" dirty="0" err="1"/>
              <a:t>példa</a:t>
            </a:r>
            <a:r>
              <a:rPr lang="en-US" sz="2400" dirty="0"/>
              <a:t> </a:t>
            </a:r>
            <a:r>
              <a:rPr lang="en-US" sz="2400" dirty="0" err="1"/>
              <a:t>kedvéért</a:t>
            </a:r>
            <a:r>
              <a:rPr lang="en-US" sz="2400" dirty="0"/>
              <a:t> </a:t>
            </a:r>
            <a:r>
              <a:rPr lang="en-US" sz="2400" dirty="0" err="1"/>
              <a:t>kerülnek</a:t>
            </a:r>
            <a:r>
              <a:rPr lang="en-US" sz="2400" dirty="0"/>
              <a:t> be</a:t>
            </a:r>
          </a:p>
          <a:p>
            <a:pPr lvl="1"/>
            <a:r>
              <a:rPr lang="en-US" sz="2400" dirty="0" err="1"/>
              <a:t>Ez</a:t>
            </a:r>
            <a:r>
              <a:rPr lang="en-US" sz="2400" dirty="0"/>
              <a:t> </a:t>
            </a:r>
            <a:r>
              <a:rPr lang="en-US" sz="2400" dirty="0" err="1"/>
              <a:t>nagy</a:t>
            </a:r>
            <a:r>
              <a:rPr lang="en-US" sz="2400" dirty="0"/>
              <a:t> </a:t>
            </a:r>
            <a:r>
              <a:rPr lang="en-US" sz="2400" dirty="0" err="1"/>
              <a:t>eséllyel</a:t>
            </a:r>
            <a:r>
              <a:rPr lang="en-US" sz="2400" dirty="0"/>
              <a:t> </a:t>
            </a:r>
            <a:r>
              <a:rPr lang="en-US" sz="2400" b="1" dirty="0" err="1"/>
              <a:t>túltanuláshoz</a:t>
            </a:r>
            <a:r>
              <a:rPr lang="en-US" sz="2400" b="1" dirty="0"/>
              <a:t> </a:t>
            </a:r>
            <a:r>
              <a:rPr lang="en-US" sz="2400" dirty="0" err="1"/>
              <a:t>vezet</a:t>
            </a:r>
            <a:endParaRPr lang="en-US" sz="2400" dirty="0"/>
          </a:p>
          <a:p>
            <a:r>
              <a:rPr lang="en-US" sz="2800" dirty="0"/>
              <a:t>A </a:t>
            </a:r>
            <a:r>
              <a:rPr lang="en-US" sz="2800" dirty="0" err="1"/>
              <a:t>fenti</a:t>
            </a:r>
            <a:r>
              <a:rPr lang="en-US" sz="2800" dirty="0"/>
              <a:t> </a:t>
            </a:r>
            <a:r>
              <a:rPr lang="en-US" sz="2800" dirty="0" err="1"/>
              <a:t>két</a:t>
            </a:r>
            <a:r>
              <a:rPr lang="en-US" sz="2800" dirty="0"/>
              <a:t> </a:t>
            </a:r>
            <a:r>
              <a:rPr lang="en-US" sz="2800" dirty="0" err="1"/>
              <a:t>érv</a:t>
            </a:r>
            <a:r>
              <a:rPr lang="en-US" sz="2800" dirty="0"/>
              <a:t> a </a:t>
            </a:r>
            <a:r>
              <a:rPr lang="en-US" sz="2800" dirty="0" err="1"/>
              <a:t>fő</a:t>
            </a:r>
            <a:r>
              <a:rPr lang="en-US" sz="2800" dirty="0"/>
              <a:t> </a:t>
            </a:r>
            <a:r>
              <a:rPr lang="en-US" sz="2800" dirty="0" err="1"/>
              <a:t>motiváció</a:t>
            </a:r>
            <a:r>
              <a:rPr lang="en-US" sz="2800" dirty="0"/>
              <a:t> a </a:t>
            </a:r>
            <a:r>
              <a:rPr lang="en-US" sz="2800" dirty="0" err="1"/>
              <a:t>fa</a:t>
            </a:r>
            <a:r>
              <a:rPr lang="en-US" sz="2800" dirty="0"/>
              <a:t> </a:t>
            </a:r>
            <a:r>
              <a:rPr lang="en-US" sz="2800" b="1" dirty="0" err="1"/>
              <a:t>metszése</a:t>
            </a:r>
            <a:r>
              <a:rPr lang="en-US" sz="2800" dirty="0"/>
              <a:t> (</a:t>
            </a:r>
            <a:r>
              <a:rPr lang="en-US" sz="2800" b="1" dirty="0"/>
              <a:t>pruning</a:t>
            </a:r>
            <a:r>
              <a:rPr lang="en-US" sz="2800" dirty="0"/>
              <a:t>) </a:t>
            </a:r>
            <a:r>
              <a:rPr lang="en-US" sz="2800" dirty="0" err="1"/>
              <a:t>mellett</a:t>
            </a:r>
            <a:endParaRPr lang="en-US" sz="2800" dirty="0"/>
          </a:p>
          <a:p>
            <a:endParaRPr lang="hu-HU" sz="2000" dirty="0"/>
          </a:p>
        </p:txBody>
      </p:sp>
    </p:spTree>
    <p:extLst>
      <p:ext uri="{BB962C8B-B14F-4D97-AF65-F5344CB8AC3E}">
        <p14:creationId xmlns:p14="http://schemas.microsoft.com/office/powerpoint/2010/main" val="2052475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116632"/>
            <a:ext cx="10972800" cy="1143000"/>
          </a:xfrm>
        </p:spPr>
        <p:txBody>
          <a:bodyPr/>
          <a:lstStyle/>
          <a:p>
            <a:r>
              <a:rPr lang="en-US" dirty="0" err="1" smtClean="0"/>
              <a:t>Szeml</a:t>
            </a:r>
            <a:r>
              <a:rPr lang="hu-HU" dirty="0" smtClean="0"/>
              <a:t>éltetés</a:t>
            </a:r>
            <a:endParaRPr lang="hu-HU" dirty="0"/>
          </a:p>
        </p:txBody>
      </p:sp>
      <p:graphicFrame>
        <p:nvGraphicFramePr>
          <p:cNvPr id="9" name="Objektum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3752373"/>
              </p:ext>
            </p:extLst>
          </p:nvPr>
        </p:nvGraphicFramePr>
        <p:xfrm>
          <a:off x="6038850" y="3319463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61" name="Equation" r:id="rId3" imgW="114120" imgH="215640" progId="Equation.3">
                  <p:embed/>
                </p:oleObj>
              </mc:Choice>
              <mc:Fallback>
                <p:oleObj name="Equation" r:id="rId3" imgW="114120" imgH="2156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038850" y="3319463"/>
                        <a:ext cx="1143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Kép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94434" y="1124744"/>
            <a:ext cx="7488832" cy="5514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117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116632"/>
            <a:ext cx="10972800" cy="1143000"/>
          </a:xfrm>
        </p:spPr>
        <p:txBody>
          <a:bodyPr/>
          <a:lstStyle/>
          <a:p>
            <a:r>
              <a:rPr lang="hu-HU" altLang="hu-HU" dirty="0" smtClean="0">
                <a:solidFill>
                  <a:schemeClr val="tx1"/>
                </a:solidFill>
              </a:rPr>
              <a:t>Döntési fák vágása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09600" y="1268760"/>
            <a:ext cx="6566520" cy="4525963"/>
          </a:xfrm>
        </p:spPr>
        <p:txBody>
          <a:bodyPr/>
          <a:lstStyle/>
          <a:p>
            <a:r>
              <a:rPr lang="hu-HU" sz="2800" dirty="0" smtClean="0"/>
              <a:t>A </a:t>
            </a:r>
            <a:r>
              <a:rPr lang="hu-HU" sz="2800" dirty="0"/>
              <a:t>túltanulás csökkentésére két fő megközelítés van</a:t>
            </a:r>
          </a:p>
          <a:p>
            <a:r>
              <a:rPr lang="hu-HU" sz="2800" dirty="0"/>
              <a:t>Mindkét módszer a fa méretét csökkenti</a:t>
            </a:r>
          </a:p>
          <a:p>
            <a:r>
              <a:rPr lang="hu-HU" sz="2800" dirty="0"/>
              <a:t>1. módszer: faépítés </a:t>
            </a:r>
            <a:r>
              <a:rPr lang="hu-HU" sz="2800" b="1" dirty="0"/>
              <a:t>korai </a:t>
            </a:r>
            <a:r>
              <a:rPr lang="hu-HU" sz="2800" b="1" dirty="0" smtClean="0"/>
              <a:t>leállítása</a:t>
            </a:r>
            <a:r>
              <a:rPr lang="hu-HU" sz="2800" dirty="0" smtClean="0"/>
              <a:t> („</a:t>
            </a:r>
            <a:r>
              <a:rPr lang="hu-HU" sz="2800" dirty="0" err="1" smtClean="0"/>
              <a:t>early</a:t>
            </a:r>
            <a:r>
              <a:rPr lang="hu-HU" sz="2800" dirty="0" smtClean="0"/>
              <a:t> </a:t>
            </a:r>
            <a:r>
              <a:rPr lang="hu-HU" sz="2800" dirty="0" err="1" smtClean="0"/>
              <a:t>stopping</a:t>
            </a:r>
            <a:r>
              <a:rPr lang="hu-HU" sz="2800" dirty="0" smtClean="0"/>
              <a:t>”)</a:t>
            </a:r>
            <a:endParaRPr lang="hu-HU" sz="2800" b="1" dirty="0"/>
          </a:p>
          <a:p>
            <a:pPr lvl="1"/>
            <a:r>
              <a:rPr lang="hu-HU" sz="2400" dirty="0" smtClean="0"/>
              <a:t>Nem </a:t>
            </a:r>
            <a:r>
              <a:rPr lang="hu-HU" sz="2400" dirty="0"/>
              <a:t>engedjük a csúcsok továbbosztását, ha az oda eső példák száma egy küszöb alá esik</a:t>
            </a:r>
          </a:p>
          <a:p>
            <a:pPr lvl="1"/>
            <a:r>
              <a:rPr lang="en-US" sz="2400" dirty="0" err="1" smtClean="0"/>
              <a:t>Ehelyett</a:t>
            </a:r>
            <a:r>
              <a:rPr lang="en-US" sz="2400" dirty="0" smtClean="0"/>
              <a:t> </a:t>
            </a:r>
            <a:r>
              <a:rPr lang="hu-HU" sz="2400" dirty="0" smtClean="0"/>
              <a:t>egy </a:t>
            </a:r>
            <a:r>
              <a:rPr lang="hu-HU" sz="2400" dirty="0"/>
              <a:t>levelet képezünk a többségben lévő címkének megfelelően</a:t>
            </a:r>
            <a:endParaRPr lang="hu-HU" sz="2000" dirty="0"/>
          </a:p>
        </p:txBody>
      </p:sp>
      <p:graphicFrame>
        <p:nvGraphicFramePr>
          <p:cNvPr id="9" name="Objektum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3752373"/>
              </p:ext>
            </p:extLst>
          </p:nvPr>
        </p:nvGraphicFramePr>
        <p:xfrm>
          <a:off x="6038850" y="3319463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86" name="Equation" r:id="rId3" imgW="114120" imgH="215640" progId="Equation.3">
                  <p:embed/>
                </p:oleObj>
              </mc:Choice>
              <mc:Fallback>
                <p:oleObj name="Equation" r:id="rId3" imgW="114120" imgH="2156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038850" y="3319463"/>
                        <a:ext cx="1143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Kép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07517" y="4149080"/>
            <a:ext cx="4884483" cy="1790711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0175" y="1273186"/>
            <a:ext cx="4343605" cy="2371837"/>
          </a:xfrm>
          <a:prstGeom prst="rect">
            <a:avLst/>
          </a:prstGeom>
        </p:spPr>
      </p:pic>
      <p:sp>
        <p:nvSpPr>
          <p:cNvPr id="4" name="Ellipszis 3"/>
          <p:cNvSpPr/>
          <p:nvPr/>
        </p:nvSpPr>
        <p:spPr>
          <a:xfrm>
            <a:off x="9912424" y="4725144"/>
            <a:ext cx="2160240" cy="158417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37517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116632"/>
            <a:ext cx="10972800" cy="1143000"/>
          </a:xfrm>
        </p:spPr>
        <p:txBody>
          <a:bodyPr/>
          <a:lstStyle/>
          <a:p>
            <a:r>
              <a:rPr lang="hu-HU" altLang="hu-HU" dirty="0" smtClean="0">
                <a:solidFill>
                  <a:schemeClr val="tx1"/>
                </a:solidFill>
              </a:rPr>
              <a:t>Döntési fák vágása </a:t>
            </a:r>
            <a:r>
              <a:rPr lang="en-US" altLang="hu-HU" dirty="0" smtClean="0">
                <a:solidFill>
                  <a:schemeClr val="tx1"/>
                </a:solidFill>
              </a:rPr>
              <a:t>#2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09600" y="1268760"/>
            <a:ext cx="6566520" cy="4525963"/>
          </a:xfrm>
        </p:spPr>
        <p:txBody>
          <a:bodyPr/>
          <a:lstStyle/>
          <a:p>
            <a:r>
              <a:rPr lang="hu-HU" sz="2800" dirty="0"/>
              <a:t>2. módszer: teljesen felépítjük a fát, majd </a:t>
            </a:r>
            <a:r>
              <a:rPr lang="hu-HU" sz="2800" b="1" dirty="0"/>
              <a:t>visszametsszük</a:t>
            </a:r>
          </a:p>
          <a:p>
            <a:pPr lvl="1"/>
            <a:r>
              <a:rPr lang="hu-HU" sz="2400" dirty="0"/>
              <a:t>Megpróbáljuk az összes csúcsot kitörölni, és az alá eső példákat egy többségi címkéjű levéllel helyettesíteni</a:t>
            </a:r>
          </a:p>
          <a:p>
            <a:pPr lvl="1"/>
            <a:r>
              <a:rPr lang="hu-HU" sz="2400" dirty="0"/>
              <a:t>Lemérjük az így kapott fa pontosságát egy </a:t>
            </a:r>
            <a:r>
              <a:rPr lang="hu-HU" sz="2400" dirty="0" err="1"/>
              <a:t>validációs</a:t>
            </a:r>
            <a:r>
              <a:rPr lang="hu-HU" sz="2400" dirty="0"/>
              <a:t> példahalmazon</a:t>
            </a:r>
          </a:p>
          <a:p>
            <a:pPr lvl="1"/>
            <a:r>
              <a:rPr lang="hu-HU" sz="2400" dirty="0"/>
              <a:t>Végül azt a csúcsot töröljük, amelyiknek a törlése </a:t>
            </a:r>
            <a:r>
              <a:rPr lang="hu-HU" sz="2400" dirty="0" smtClean="0"/>
              <a:t>a </a:t>
            </a:r>
            <a:r>
              <a:rPr lang="hu-HU" sz="2400" dirty="0"/>
              <a:t>legjobban növelte a pontosságot</a:t>
            </a:r>
          </a:p>
          <a:p>
            <a:pPr lvl="1"/>
            <a:r>
              <a:rPr lang="hu-HU" sz="2400" dirty="0"/>
              <a:t>Leállítjuk a </a:t>
            </a:r>
            <a:r>
              <a:rPr lang="hu-HU" sz="2400" dirty="0" err="1" smtClean="0"/>
              <a:t>pruningot</a:t>
            </a:r>
            <a:r>
              <a:rPr lang="hu-HU" sz="2400" dirty="0"/>
              <a:t>, ha a pontosság </a:t>
            </a:r>
            <a:r>
              <a:rPr lang="hu-HU" sz="2400" dirty="0" smtClean="0"/>
              <a:t>sehogyan </a:t>
            </a:r>
            <a:r>
              <a:rPr lang="hu-HU" sz="2400" dirty="0"/>
              <a:t>sem növekedett</a:t>
            </a:r>
          </a:p>
        </p:txBody>
      </p:sp>
      <p:graphicFrame>
        <p:nvGraphicFramePr>
          <p:cNvPr id="9" name="Objektum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3752373"/>
              </p:ext>
            </p:extLst>
          </p:nvPr>
        </p:nvGraphicFramePr>
        <p:xfrm>
          <a:off x="6038850" y="3319463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89" name="Equation" r:id="rId3" imgW="114120" imgH="215640" progId="Equation.3">
                  <p:embed/>
                </p:oleObj>
              </mc:Choice>
              <mc:Fallback>
                <p:oleObj name="Equation" r:id="rId3" imgW="114120" imgH="2156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038850" y="3319463"/>
                        <a:ext cx="1143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Kép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9517" y="836712"/>
            <a:ext cx="2165226" cy="2165226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0216" y="3319463"/>
            <a:ext cx="3701802" cy="3053560"/>
          </a:xfrm>
          <a:prstGeom prst="rect">
            <a:avLst/>
          </a:prstGeom>
        </p:spPr>
      </p:pic>
      <p:sp>
        <p:nvSpPr>
          <p:cNvPr id="7" name="Szalagnyíl jobbra 6"/>
          <p:cNvSpPr/>
          <p:nvPr/>
        </p:nvSpPr>
        <p:spPr>
          <a:xfrm flipV="1">
            <a:off x="767408" y="2564902"/>
            <a:ext cx="360363" cy="2016226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3731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116632"/>
            <a:ext cx="10972800" cy="1143000"/>
          </a:xfrm>
        </p:spPr>
        <p:txBody>
          <a:bodyPr/>
          <a:lstStyle/>
          <a:p>
            <a:r>
              <a:rPr lang="en-US" altLang="hu-HU" dirty="0" smtClean="0">
                <a:solidFill>
                  <a:schemeClr val="tx1"/>
                </a:solidFill>
              </a:rPr>
              <a:t>Pruning p</a:t>
            </a:r>
            <a:r>
              <a:rPr lang="hu-HU" altLang="hu-HU" dirty="0" err="1" smtClean="0">
                <a:solidFill>
                  <a:schemeClr val="tx1"/>
                </a:solidFill>
              </a:rPr>
              <a:t>élda</a:t>
            </a:r>
            <a:endParaRPr lang="hu-HU" dirty="0"/>
          </a:p>
        </p:txBody>
      </p:sp>
      <p:graphicFrame>
        <p:nvGraphicFramePr>
          <p:cNvPr id="9" name="Objektum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3752373"/>
              </p:ext>
            </p:extLst>
          </p:nvPr>
        </p:nvGraphicFramePr>
        <p:xfrm>
          <a:off x="6038850" y="3319463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94" name="Equation" r:id="rId3" imgW="114120" imgH="215640" progId="Equation.3">
                  <p:embed/>
                </p:oleObj>
              </mc:Choice>
              <mc:Fallback>
                <p:oleObj name="Equation" r:id="rId3" imgW="114120" imgH="2156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038850" y="3319463"/>
                        <a:ext cx="1143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535" y="1208088"/>
            <a:ext cx="8991721" cy="4885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6862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8128" y="2780928"/>
            <a:ext cx="4819678" cy="3264943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116632"/>
            <a:ext cx="10972800" cy="1143000"/>
          </a:xfrm>
        </p:spPr>
        <p:txBody>
          <a:bodyPr/>
          <a:lstStyle/>
          <a:p>
            <a:r>
              <a:rPr lang="hu-HU" dirty="0" smtClean="0"/>
              <a:t>Az ID3 algoritmus kiterjesztései</a:t>
            </a:r>
            <a:endParaRPr lang="hu-HU" dirty="0"/>
          </a:p>
        </p:txBody>
      </p:sp>
      <p:graphicFrame>
        <p:nvGraphicFramePr>
          <p:cNvPr id="9" name="Objektum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3752373"/>
              </p:ext>
            </p:extLst>
          </p:nvPr>
        </p:nvGraphicFramePr>
        <p:xfrm>
          <a:off x="6038850" y="3319463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33" name="Equation" r:id="rId4" imgW="114120" imgH="215640" progId="Equation.3">
                  <p:embed/>
                </p:oleObj>
              </mc:Choice>
              <mc:Fallback>
                <p:oleObj name="Equation" r:id="rId4" imgW="114120" imgH="2156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038850" y="3319463"/>
                        <a:ext cx="1143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artalom helye 2"/>
          <p:cNvSpPr txBox="1">
            <a:spLocks/>
          </p:cNvSpPr>
          <p:nvPr/>
        </p:nvSpPr>
        <p:spPr bwMode="auto">
          <a:xfrm>
            <a:off x="609600" y="1268760"/>
            <a:ext cx="7286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hu-HU" sz="2800" kern="0" dirty="0" smtClean="0"/>
              <a:t>Kiterjesztés </a:t>
            </a:r>
            <a:r>
              <a:rPr lang="hu-HU" sz="2800" kern="0" dirty="0"/>
              <a:t>folytonos </a:t>
            </a:r>
            <a:r>
              <a:rPr lang="hu-HU" sz="2800" kern="0" dirty="0" smtClean="0"/>
              <a:t>jellemzőkre</a:t>
            </a:r>
          </a:p>
          <a:p>
            <a:pPr lvl="1"/>
            <a:r>
              <a:rPr lang="hu-HU" sz="2400" kern="0" dirty="0" smtClean="0"/>
              <a:t>…mert eredetileg csak kategorikusakat kezel</a:t>
            </a:r>
            <a:endParaRPr lang="hu-HU" sz="2400" kern="0" dirty="0"/>
          </a:p>
          <a:p>
            <a:r>
              <a:rPr lang="hu-HU" sz="2800" kern="0" dirty="0"/>
              <a:t>Másfajta </a:t>
            </a:r>
            <a:r>
              <a:rPr lang="hu-HU" sz="2800" kern="0" dirty="0" smtClean="0"/>
              <a:t>információnyereség-mértékek</a:t>
            </a:r>
          </a:p>
          <a:p>
            <a:pPr lvl="1"/>
            <a:r>
              <a:rPr lang="hu-HU" sz="2400" kern="0" dirty="0" smtClean="0"/>
              <a:t>…pl. </a:t>
            </a:r>
            <a:r>
              <a:rPr lang="hu-HU" sz="2400" kern="0" dirty="0" err="1" smtClean="0"/>
              <a:t>variance</a:t>
            </a:r>
            <a:r>
              <a:rPr lang="hu-HU" sz="2400" kern="0" dirty="0" smtClean="0"/>
              <a:t> </a:t>
            </a:r>
            <a:r>
              <a:rPr lang="hu-HU" sz="2400" kern="0" dirty="0" err="1" smtClean="0"/>
              <a:t>impurity</a:t>
            </a:r>
            <a:r>
              <a:rPr lang="hu-HU" sz="2400" kern="0" dirty="0" smtClean="0"/>
              <a:t>, Gini </a:t>
            </a:r>
            <a:r>
              <a:rPr lang="hu-HU" sz="2400" kern="0" dirty="0" err="1" smtClean="0"/>
              <a:t>impurity</a:t>
            </a:r>
            <a:r>
              <a:rPr lang="hu-HU" sz="2400" kern="0" dirty="0" smtClean="0"/>
              <a:t> (/index)</a:t>
            </a:r>
            <a:endParaRPr lang="hu-HU" sz="2400" kern="0" dirty="0"/>
          </a:p>
          <a:p>
            <a:r>
              <a:rPr lang="hu-HU" sz="2800" kern="0" dirty="0"/>
              <a:t>Hiányzó </a:t>
            </a:r>
            <a:r>
              <a:rPr lang="hu-HU" sz="2800" kern="0" dirty="0" smtClean="0"/>
              <a:t>attrib</a:t>
            </a:r>
            <a:r>
              <a:rPr lang="hu-HU" sz="2800" kern="0" dirty="0"/>
              <a:t>ú</a:t>
            </a:r>
            <a:r>
              <a:rPr lang="hu-HU" sz="2800" kern="0" dirty="0" smtClean="0"/>
              <a:t>tumú </a:t>
            </a:r>
            <a:r>
              <a:rPr lang="hu-HU" sz="2800" kern="0" dirty="0"/>
              <a:t>példák kezelése</a:t>
            </a:r>
          </a:p>
          <a:p>
            <a:r>
              <a:rPr lang="hu-HU" sz="2800" kern="0" dirty="0"/>
              <a:t>Különböző költségű </a:t>
            </a:r>
            <a:r>
              <a:rPr lang="hu-HU" sz="2800" kern="0" dirty="0" smtClean="0"/>
              <a:t>attribútumok </a:t>
            </a:r>
            <a:r>
              <a:rPr lang="hu-HU" sz="2800" kern="0" dirty="0"/>
              <a:t>kezelése</a:t>
            </a:r>
          </a:p>
          <a:p>
            <a:r>
              <a:rPr lang="hu-HU" sz="2800" kern="0" dirty="0"/>
              <a:t>A fenti bővítések többsége benne van </a:t>
            </a:r>
            <a:r>
              <a:rPr lang="hu-HU" sz="2800" kern="0" dirty="0" smtClean="0"/>
              <a:t>    a(z egyik) legnépszerűbb </a:t>
            </a:r>
            <a:r>
              <a:rPr lang="hu-HU" sz="2800" kern="0" dirty="0"/>
              <a:t>döntési fa </a:t>
            </a:r>
            <a:r>
              <a:rPr lang="hu-HU" sz="2800" kern="0" dirty="0" smtClean="0"/>
              <a:t>implementációban (C4.5, </a:t>
            </a:r>
            <a:r>
              <a:rPr lang="hu-HU" sz="2800" kern="0" dirty="0" err="1" smtClean="0"/>
              <a:t>Quinlan</a:t>
            </a:r>
            <a:r>
              <a:rPr lang="hu-HU" sz="2800" kern="0" dirty="0"/>
              <a:t>, 1993)</a:t>
            </a:r>
            <a:endParaRPr lang="hu-HU" sz="2800" kern="0" dirty="0" smtClean="0"/>
          </a:p>
        </p:txBody>
      </p:sp>
    </p:spTree>
    <p:extLst>
      <p:ext uri="{BB962C8B-B14F-4D97-AF65-F5344CB8AC3E}">
        <p14:creationId xmlns:p14="http://schemas.microsoft.com/office/powerpoint/2010/main" val="330118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ép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84232" y="1484783"/>
            <a:ext cx="3616161" cy="1913897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4152" y="3820835"/>
            <a:ext cx="4587207" cy="2302067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116632"/>
            <a:ext cx="10972800" cy="1143000"/>
          </a:xfrm>
        </p:spPr>
        <p:txBody>
          <a:bodyPr/>
          <a:lstStyle/>
          <a:p>
            <a:r>
              <a:rPr lang="hu-HU" altLang="hu-HU" dirty="0" smtClean="0">
                <a:solidFill>
                  <a:schemeClr val="tx1"/>
                </a:solidFill>
              </a:rPr>
              <a:t>Döntési fák </a:t>
            </a:r>
            <a:r>
              <a:rPr lang="en-US" altLang="hu-HU" dirty="0" smtClean="0">
                <a:solidFill>
                  <a:schemeClr val="tx1"/>
                </a:solidFill>
              </a:rPr>
              <a:t>#2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09600" y="1268760"/>
            <a:ext cx="7142584" cy="4525963"/>
          </a:xfrm>
        </p:spPr>
        <p:txBody>
          <a:bodyPr/>
          <a:lstStyle/>
          <a:p>
            <a:r>
              <a:rPr lang="hu-HU" sz="2400" dirty="0"/>
              <a:t>Nincs szoros matematikai háttere, az Occam heurisztikára épül – az egyszerűbb magyarázat általában jobban általánosít</a:t>
            </a:r>
          </a:p>
          <a:p>
            <a:r>
              <a:rPr lang="hu-HU" sz="2400" dirty="0"/>
              <a:t>A tanítópéldákhoz tömör és konzisztens reprezentációt keres</a:t>
            </a:r>
          </a:p>
          <a:p>
            <a:pPr lvl="1"/>
            <a:r>
              <a:rPr lang="hu-HU" sz="2000" dirty="0"/>
              <a:t>Megmutatták (később), hogy a tömör reprezentáció </a:t>
            </a:r>
            <a:r>
              <a:rPr lang="hu-HU" sz="2000" i="1" dirty="0"/>
              <a:t>tényleg </a:t>
            </a:r>
            <a:r>
              <a:rPr lang="hu-HU" sz="2000" dirty="0"/>
              <a:t>összefügg a tanulással, úgyhogy a tömör reprezentálásra törekvés jó heurisztika</a:t>
            </a:r>
          </a:p>
          <a:p>
            <a:r>
              <a:rPr lang="hu-HU" sz="2400" dirty="0"/>
              <a:t>Ennek a tömör reprezentációnak </a:t>
            </a:r>
            <a:r>
              <a:rPr lang="en-US" sz="2400" dirty="0" smtClean="0"/>
              <a:t>a </a:t>
            </a:r>
            <a:r>
              <a:rPr lang="hu-HU" sz="2400" dirty="0" smtClean="0"/>
              <a:t>neve a döntési fa („</a:t>
            </a:r>
            <a:r>
              <a:rPr lang="hu-HU" sz="2400" dirty="0" err="1" smtClean="0"/>
              <a:t>decision</a:t>
            </a:r>
            <a:r>
              <a:rPr lang="hu-HU" sz="2400" dirty="0" smtClean="0"/>
              <a:t> </a:t>
            </a:r>
            <a:r>
              <a:rPr lang="hu-HU" sz="2400" dirty="0" err="1" smtClean="0"/>
              <a:t>tree</a:t>
            </a:r>
            <a:r>
              <a:rPr lang="hu-HU" sz="2400" dirty="0" smtClean="0"/>
              <a:t>”)</a:t>
            </a:r>
            <a:endParaRPr lang="hu-HU" sz="2400" dirty="0"/>
          </a:p>
          <a:p>
            <a:r>
              <a:rPr lang="hu-HU" sz="2400" dirty="0"/>
              <a:t>A lehető legkisebb döntési fa építésére fogunk törekedni</a:t>
            </a:r>
          </a:p>
        </p:txBody>
      </p:sp>
    </p:spTree>
    <p:extLst>
      <p:ext uri="{BB962C8B-B14F-4D97-AF65-F5344CB8AC3E}">
        <p14:creationId xmlns:p14="http://schemas.microsoft.com/office/powerpoint/2010/main" val="2156010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116632"/>
            <a:ext cx="10972800" cy="1143000"/>
          </a:xfrm>
        </p:spPr>
        <p:txBody>
          <a:bodyPr/>
          <a:lstStyle/>
          <a:p>
            <a:r>
              <a:rPr lang="hu-HU" dirty="0" smtClean="0"/>
              <a:t>Kiterjesztés több osztályra</a:t>
            </a:r>
            <a:endParaRPr lang="hu-HU" dirty="0"/>
          </a:p>
        </p:txBody>
      </p:sp>
      <p:graphicFrame>
        <p:nvGraphicFramePr>
          <p:cNvPr id="9" name="Objektum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3752373"/>
              </p:ext>
            </p:extLst>
          </p:nvPr>
        </p:nvGraphicFramePr>
        <p:xfrm>
          <a:off x="6038850" y="3319463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043" name="Equation" r:id="rId3" imgW="114120" imgH="215640" progId="Equation.3">
                  <p:embed/>
                </p:oleObj>
              </mc:Choice>
              <mc:Fallback>
                <p:oleObj name="Equation" r:id="rId3" imgW="114120" imgH="2156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038850" y="3319463"/>
                        <a:ext cx="1143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artalom helye 2"/>
          <p:cNvSpPr txBox="1">
            <a:spLocks/>
          </p:cNvSpPr>
          <p:nvPr/>
        </p:nvSpPr>
        <p:spPr bwMode="auto">
          <a:xfrm>
            <a:off x="609600" y="1268760"/>
            <a:ext cx="800668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hu-HU" sz="2800" kern="0" dirty="0"/>
              <a:t>Az entrópia szerencsére több osztályra is definiálva van</a:t>
            </a:r>
          </a:p>
          <a:p>
            <a:r>
              <a:rPr lang="hu-HU" sz="2800" kern="0" dirty="0"/>
              <a:t>Legyen </a:t>
            </a:r>
            <a:r>
              <a:rPr lang="hu-HU" sz="28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hu-HU" sz="2800" kern="0" dirty="0"/>
              <a:t> egy diszkrét eloszlású valószínűségi változó </a:t>
            </a:r>
            <a:r>
              <a:rPr lang="hu-HU" sz="28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hu-HU" sz="2800" kern="0" dirty="0"/>
              <a:t> különböző értékkel. </a:t>
            </a:r>
            <a:r>
              <a:rPr lang="hu-HU" sz="28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hu-HU" sz="2800" kern="0" dirty="0"/>
              <a:t> entrópiája: </a:t>
            </a:r>
          </a:p>
          <a:p>
            <a:endParaRPr lang="hu-HU" sz="2800" kern="0" dirty="0"/>
          </a:p>
          <a:p>
            <a:endParaRPr lang="hu-HU" sz="2800" kern="0" dirty="0"/>
          </a:p>
          <a:p>
            <a:r>
              <a:rPr lang="hu-HU" sz="2800" kern="0" dirty="0"/>
              <a:t>Ennek alapján az információnyereség-függvény könnyen módosítható több </a:t>
            </a:r>
            <a:r>
              <a:rPr lang="hu-HU" sz="2800" kern="0" dirty="0" smtClean="0"/>
              <a:t>osztályra.</a:t>
            </a:r>
          </a:p>
          <a:p>
            <a:r>
              <a:rPr lang="hu-HU" sz="2800" kern="0" dirty="0" smtClean="0"/>
              <a:t>Az </a:t>
            </a:r>
            <a:r>
              <a:rPr lang="hu-HU" sz="2800" kern="0" dirty="0"/>
              <a:t>algoritmus többi része csak minimális módosítást igényel</a:t>
            </a:r>
            <a:endParaRPr lang="hu-HU" sz="2800" kern="0" dirty="0" smtClean="0"/>
          </a:p>
        </p:txBody>
      </p:sp>
      <p:graphicFrame>
        <p:nvGraphicFramePr>
          <p:cNvPr id="8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6210352"/>
              </p:ext>
            </p:extLst>
          </p:nvPr>
        </p:nvGraphicFramePr>
        <p:xfrm>
          <a:off x="1919536" y="3052620"/>
          <a:ext cx="3016181" cy="9582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044" name="Equation" r:id="rId5" imgW="1358640" imgH="431640" progId="Equation.3">
                  <p:embed/>
                </p:oleObj>
              </mc:Choice>
              <mc:Fallback>
                <p:oleObj name="Equation" r:id="rId5" imgW="135864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19536" y="3052620"/>
                        <a:ext cx="3016181" cy="95824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Kép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8058" y="3394174"/>
            <a:ext cx="3041451" cy="2753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911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116632"/>
            <a:ext cx="10972800" cy="1143000"/>
          </a:xfrm>
        </p:spPr>
        <p:txBody>
          <a:bodyPr/>
          <a:lstStyle/>
          <a:p>
            <a:r>
              <a:rPr lang="hu-HU" dirty="0"/>
              <a:t>Kiterjesztés </a:t>
            </a:r>
            <a:r>
              <a:rPr lang="en-US" dirty="0" err="1" smtClean="0"/>
              <a:t>val</a:t>
            </a:r>
            <a:r>
              <a:rPr lang="hu-HU" dirty="0" err="1" smtClean="0"/>
              <a:t>ószínűségi</a:t>
            </a:r>
            <a:r>
              <a:rPr lang="hu-HU" dirty="0" smtClean="0"/>
              <a:t> becslésre</a:t>
            </a:r>
            <a:endParaRPr lang="hu-HU" dirty="0"/>
          </a:p>
        </p:txBody>
      </p:sp>
      <p:graphicFrame>
        <p:nvGraphicFramePr>
          <p:cNvPr id="9" name="Objektum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3752373"/>
              </p:ext>
            </p:extLst>
          </p:nvPr>
        </p:nvGraphicFramePr>
        <p:xfrm>
          <a:off x="6038850" y="3319463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24" name="Equation" r:id="rId3" imgW="114120" imgH="215640" progId="Equation.3">
                  <p:embed/>
                </p:oleObj>
              </mc:Choice>
              <mc:Fallback>
                <p:oleObj name="Equation" r:id="rId3" imgW="114120" imgH="2156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038850" y="3319463"/>
                        <a:ext cx="1143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artalom helye 2"/>
          <p:cNvSpPr txBox="1">
            <a:spLocks/>
          </p:cNvSpPr>
          <p:nvPr/>
        </p:nvSpPr>
        <p:spPr bwMode="auto">
          <a:xfrm>
            <a:off x="609600" y="1268760"/>
            <a:ext cx="6350496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hu-HU" sz="2800" kern="0" dirty="0" err="1" smtClean="0"/>
              <a:t>Poszterior-becsléseket</a:t>
            </a:r>
            <a:r>
              <a:rPr lang="hu-HU" sz="2800" kern="0" dirty="0" smtClean="0"/>
              <a:t> is visszaadhatunk</a:t>
            </a:r>
          </a:p>
          <a:p>
            <a:pPr lvl="1"/>
            <a:r>
              <a:rPr lang="hu-HU" sz="2400" kern="0" dirty="0" smtClean="0"/>
              <a:t>Pl. egymásnak ellentmondó címkék esetén</a:t>
            </a:r>
          </a:p>
          <a:p>
            <a:r>
              <a:rPr lang="hu-HU" sz="2800" kern="0" dirty="0"/>
              <a:t>Emlékezzünk, hogy a (</a:t>
            </a:r>
            <a:r>
              <a:rPr lang="hu-HU" sz="2800" kern="0" dirty="0" smtClean="0"/>
              <a:t>visszametszett!) </a:t>
            </a:r>
            <a:r>
              <a:rPr lang="hu-HU" sz="2800" kern="0" dirty="0"/>
              <a:t>fa többségi alapon rendel címkéket az egyes levelekhez</a:t>
            </a:r>
          </a:p>
          <a:p>
            <a:r>
              <a:rPr lang="hu-HU" sz="2800" kern="0" dirty="0" smtClean="0"/>
              <a:t>Az </a:t>
            </a:r>
            <a:r>
              <a:rPr lang="hu-HU" sz="2800" kern="0" dirty="0"/>
              <a:t>egyes osztályokhoz </a:t>
            </a:r>
            <a:r>
              <a:rPr lang="hu-HU" sz="2800" kern="0" dirty="0" smtClean="0"/>
              <a:t>a levélbe eső példák címkéinek aránya alapján </a:t>
            </a:r>
            <a:r>
              <a:rPr lang="hu-HU" sz="2800" kern="0" dirty="0" err="1" smtClean="0"/>
              <a:t>poszterior-becsléseket</a:t>
            </a:r>
            <a:r>
              <a:rPr lang="hu-HU" sz="2800" kern="0" dirty="0" smtClean="0"/>
              <a:t> is visszaadhatunk</a:t>
            </a:r>
            <a:endParaRPr lang="hu-HU" sz="2800" kern="0" dirty="0"/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40016"/>
          <a:stretch/>
        </p:blipFill>
        <p:spPr>
          <a:xfrm>
            <a:off x="7248128" y="2287488"/>
            <a:ext cx="4856400" cy="373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8855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116632"/>
            <a:ext cx="10972800" cy="1143000"/>
          </a:xfrm>
        </p:spPr>
        <p:txBody>
          <a:bodyPr/>
          <a:lstStyle/>
          <a:p>
            <a:r>
              <a:rPr lang="hu-HU" altLang="hu-HU" dirty="0">
                <a:solidFill>
                  <a:schemeClr val="tx1"/>
                </a:solidFill>
              </a:rPr>
              <a:t>Kiterjesztés folytonos </a:t>
            </a:r>
            <a:r>
              <a:rPr lang="hu-HU" altLang="hu-HU" dirty="0" smtClean="0">
                <a:solidFill>
                  <a:schemeClr val="tx1"/>
                </a:solidFill>
              </a:rPr>
              <a:t>attribútumokra</a:t>
            </a:r>
            <a:endParaRPr lang="hu-HU" dirty="0"/>
          </a:p>
        </p:txBody>
      </p:sp>
      <p:graphicFrame>
        <p:nvGraphicFramePr>
          <p:cNvPr id="9" name="Objektum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3752373"/>
              </p:ext>
            </p:extLst>
          </p:nvPr>
        </p:nvGraphicFramePr>
        <p:xfrm>
          <a:off x="6038850" y="3319463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913" name="Equation" r:id="rId3" imgW="114120" imgH="215640" progId="Equation.3">
                  <p:embed/>
                </p:oleObj>
              </mc:Choice>
              <mc:Fallback>
                <p:oleObj name="Equation" r:id="rId3" imgW="114120" imgH="2156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038850" y="3319463"/>
                        <a:ext cx="1143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artalom helye 2"/>
          <p:cNvSpPr txBox="1">
            <a:spLocks/>
          </p:cNvSpPr>
          <p:nvPr/>
        </p:nvSpPr>
        <p:spPr bwMode="auto">
          <a:xfrm>
            <a:off x="609600" y="1268760"/>
            <a:ext cx="108870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hu-HU" sz="2800" kern="0" dirty="0" smtClean="0"/>
              <a:t>Egy </a:t>
            </a:r>
            <a:r>
              <a:rPr lang="hu-HU" sz="2800" kern="0" dirty="0"/>
              <a:t>folytonos </a:t>
            </a:r>
            <a:r>
              <a:rPr lang="hu-HU" sz="2800" kern="0" dirty="0" smtClean="0"/>
              <a:t>attribútum </a:t>
            </a:r>
            <a:r>
              <a:rPr lang="hu-HU" sz="2800" kern="0" dirty="0" err="1"/>
              <a:t>diszkretizálható</a:t>
            </a:r>
            <a:r>
              <a:rPr lang="hu-HU" sz="2800" kern="0" dirty="0"/>
              <a:t> </a:t>
            </a:r>
            <a:r>
              <a:rPr lang="hu-HU" sz="2800" b="1" kern="0" dirty="0"/>
              <a:t>küszöböléssel</a:t>
            </a:r>
            <a:r>
              <a:rPr lang="hu-HU" sz="2800" kern="0" dirty="0"/>
              <a:t>:</a:t>
            </a:r>
            <a:br>
              <a:rPr lang="hu-HU" sz="2800" kern="0" dirty="0"/>
            </a:br>
            <a:r>
              <a:rPr lang="hu-HU" sz="2800" kern="0" dirty="0"/>
              <a:t> </a:t>
            </a:r>
          </a:p>
          <a:p>
            <a:r>
              <a:rPr lang="hu-HU" sz="2800" kern="0" dirty="0"/>
              <a:t>Így a döntési fa folytonos </a:t>
            </a:r>
            <a:r>
              <a:rPr lang="hu-HU" sz="2800" kern="0" dirty="0" smtClean="0"/>
              <a:t>attribútumokkal </a:t>
            </a:r>
            <a:r>
              <a:rPr lang="hu-HU" sz="2800" kern="0" dirty="0"/>
              <a:t>is működtethető</a:t>
            </a:r>
          </a:p>
          <a:p>
            <a:pPr lvl="1"/>
            <a:r>
              <a:rPr lang="hu-HU" sz="2400" kern="0" dirty="0"/>
              <a:t>De hogyan válasszuk meg a küszöböket automatikusan?</a:t>
            </a:r>
          </a:p>
          <a:p>
            <a:r>
              <a:rPr lang="hu-HU" sz="2800" kern="0" dirty="0"/>
              <a:t>Példa: a korábbi </a:t>
            </a:r>
            <a:r>
              <a:rPr lang="hu-HU" sz="2800" kern="0" dirty="0" smtClean="0"/>
              <a:t>tanítópéldák, folytonos „</a:t>
            </a:r>
            <a:r>
              <a:rPr lang="hu-HU" sz="2800" kern="0" dirty="0" err="1" smtClean="0"/>
              <a:t>Temperature</a:t>
            </a:r>
            <a:r>
              <a:rPr lang="hu-HU" sz="2800" kern="0" dirty="0"/>
              <a:t>” értékekkel</a:t>
            </a:r>
          </a:p>
          <a:p>
            <a:r>
              <a:rPr lang="hu-HU" sz="2800" kern="0" dirty="0"/>
              <a:t>Rakjuk sorba a példákat az adott </a:t>
            </a:r>
            <a:r>
              <a:rPr lang="hu-HU" sz="2800" kern="0" dirty="0" smtClean="0"/>
              <a:t>attribútum szerint (+címke):</a:t>
            </a:r>
            <a:endParaRPr lang="hu-HU" sz="2800" kern="0" dirty="0"/>
          </a:p>
          <a:p>
            <a:pPr lvl="2"/>
            <a:endParaRPr lang="hu-HU" sz="2000" kern="0" dirty="0" smtClean="0"/>
          </a:p>
          <a:p>
            <a:pPr lvl="2"/>
            <a:endParaRPr lang="hu-HU" sz="2000" kern="0" dirty="0"/>
          </a:p>
          <a:p>
            <a:pPr lvl="1"/>
            <a:r>
              <a:rPr lang="hu-HU" sz="2400" kern="0" dirty="0" smtClean="0"/>
              <a:t>Lehetséges </a:t>
            </a:r>
            <a:r>
              <a:rPr lang="hu-HU" sz="2400" kern="0" dirty="0"/>
              <a:t>küszöbök: két érték között, ahol a címke vált</a:t>
            </a:r>
          </a:p>
          <a:p>
            <a:pPr lvl="1"/>
            <a:r>
              <a:rPr lang="hu-HU" sz="2400" kern="0" dirty="0"/>
              <a:t>Ezért a </a:t>
            </a:r>
            <a:r>
              <a:rPr lang="hu-HU" sz="24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hu-HU" sz="24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Temperature</a:t>
            </a:r>
            <a:r>
              <a:rPr lang="hu-HU" sz="24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&lt;54), (</a:t>
            </a:r>
            <a:r>
              <a:rPr lang="hu-HU" sz="24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Temperature</a:t>
            </a:r>
            <a:r>
              <a:rPr lang="hu-HU" sz="24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r>
              <a:rPr lang="hu-HU" sz="24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54</a:t>
            </a:r>
            <a:r>
              <a:rPr lang="hu-HU" sz="24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hu-HU" sz="24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hu-HU" sz="2400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Temperature</a:t>
            </a:r>
            <a:r>
              <a:rPr lang="hu-HU" sz="24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&lt;85), </a:t>
            </a:r>
            <a:r>
              <a:rPr lang="hu-HU" sz="24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hu-HU" sz="2400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Temperature</a:t>
            </a:r>
            <a:r>
              <a:rPr lang="hu-HU" sz="24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r>
              <a:rPr lang="hu-HU" sz="2400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85</a:t>
            </a:r>
            <a:r>
              <a:rPr lang="hu-HU" sz="24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hu-HU" sz="2400" kern="0" dirty="0" smtClean="0"/>
              <a:t> feltételeket használhatjuk a </a:t>
            </a:r>
            <a:r>
              <a:rPr lang="hu-HU" sz="2400" kern="0" dirty="0"/>
              <a:t>faépítés során</a:t>
            </a:r>
          </a:p>
        </p:txBody>
      </p:sp>
      <p:sp>
        <p:nvSpPr>
          <p:cNvPr id="7" name="Szövegdoboz 6"/>
          <p:cNvSpPr txBox="1"/>
          <p:nvPr/>
        </p:nvSpPr>
        <p:spPr>
          <a:xfrm>
            <a:off x="1415480" y="1832446"/>
            <a:ext cx="5040560" cy="46166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hu-H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Temperature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&gt;10) 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∧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Temperature&lt;30)</a:t>
            </a:r>
            <a:endParaRPr lang="hu-H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3592" y="4236070"/>
            <a:ext cx="7758113" cy="720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7083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116632"/>
            <a:ext cx="10972800" cy="1143000"/>
          </a:xfrm>
        </p:spPr>
        <p:txBody>
          <a:bodyPr/>
          <a:lstStyle/>
          <a:p>
            <a:r>
              <a:rPr lang="hu-HU" altLang="hu-HU" dirty="0">
                <a:solidFill>
                  <a:schemeClr val="tx1"/>
                </a:solidFill>
              </a:rPr>
              <a:t>Kiterjesztés folytonos </a:t>
            </a:r>
            <a:r>
              <a:rPr lang="hu-HU" altLang="hu-HU" dirty="0" smtClean="0">
                <a:solidFill>
                  <a:schemeClr val="tx1"/>
                </a:solidFill>
              </a:rPr>
              <a:t>attribútumokra </a:t>
            </a:r>
            <a:r>
              <a:rPr lang="en-US" altLang="hu-HU" dirty="0" smtClean="0">
                <a:solidFill>
                  <a:schemeClr val="tx1"/>
                </a:solidFill>
              </a:rPr>
              <a:t>#2</a:t>
            </a:r>
            <a:endParaRPr lang="hu-HU" dirty="0"/>
          </a:p>
        </p:txBody>
      </p:sp>
      <p:graphicFrame>
        <p:nvGraphicFramePr>
          <p:cNvPr id="9" name="Objektum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3752373"/>
              </p:ext>
            </p:extLst>
          </p:nvPr>
        </p:nvGraphicFramePr>
        <p:xfrm>
          <a:off x="6038850" y="3319463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255" name="Equation" r:id="rId3" imgW="114120" imgH="215640" progId="Equation.3">
                  <p:embed/>
                </p:oleObj>
              </mc:Choice>
              <mc:Fallback>
                <p:oleObj name="Equation" r:id="rId3" imgW="114120" imgH="2156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038850" y="3319463"/>
                        <a:ext cx="1143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artalom helye 2"/>
          <p:cNvSpPr txBox="1">
            <a:spLocks/>
          </p:cNvSpPr>
          <p:nvPr/>
        </p:nvSpPr>
        <p:spPr bwMode="auto">
          <a:xfrm>
            <a:off x="609600" y="1268760"/>
            <a:ext cx="108870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hu-HU" sz="2800" kern="0" dirty="0"/>
              <a:t>Folytonos </a:t>
            </a:r>
            <a:r>
              <a:rPr lang="hu-HU" sz="2800" kern="0" dirty="0" smtClean="0"/>
              <a:t>attrib</a:t>
            </a:r>
            <a:r>
              <a:rPr lang="hu-HU" sz="2800" kern="0" dirty="0"/>
              <a:t>ú</a:t>
            </a:r>
            <a:r>
              <a:rPr lang="hu-HU" sz="2800" kern="0" dirty="0" smtClean="0"/>
              <a:t>tumok </a:t>
            </a:r>
            <a:r>
              <a:rPr lang="hu-HU" sz="2800" kern="0" dirty="0"/>
              <a:t>estén </a:t>
            </a:r>
            <a:r>
              <a:rPr lang="hu-HU" sz="2800" kern="0" dirty="0" smtClean="0"/>
              <a:t>(a küszöbölés miatt) a </a:t>
            </a:r>
            <a:r>
              <a:rPr lang="hu-HU" sz="2800" kern="0" dirty="0"/>
              <a:t>döntési fa az egyes osztályokat </a:t>
            </a:r>
            <a:r>
              <a:rPr lang="hu-HU" sz="2800" kern="0" dirty="0" smtClean="0"/>
              <a:t>a tengelyekkel </a:t>
            </a:r>
            <a:r>
              <a:rPr lang="hu-HU" sz="2800" kern="0" dirty="0"/>
              <a:t>párhuzamos téglalapok uniójával írja </a:t>
            </a:r>
            <a:r>
              <a:rPr lang="hu-HU" sz="2800" kern="0" dirty="0" smtClean="0"/>
              <a:t>le</a:t>
            </a:r>
            <a:endParaRPr lang="hu-HU" sz="2800" kern="0" dirty="0"/>
          </a:p>
        </p:txBody>
      </p:sp>
      <p:graphicFrame>
        <p:nvGraphicFramePr>
          <p:cNvPr id="7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3570777"/>
              </p:ext>
            </p:extLst>
          </p:nvPr>
        </p:nvGraphicFramePr>
        <p:xfrm>
          <a:off x="1199456" y="2831827"/>
          <a:ext cx="3368675" cy="1965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256" r:id="rId5" imgW="3364992" imgH="1965960" progId="SmartDraw.2">
                  <p:embed/>
                </p:oleObj>
              </mc:Choice>
              <mc:Fallback>
                <p:oleObj r:id="rId5" imgW="3364992" imgH="1965960" progId="SmartDraw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99456" y="2831827"/>
                        <a:ext cx="3368675" cy="1965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Kép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3952" y="2996952"/>
            <a:ext cx="6089594" cy="2609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845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r="53464"/>
          <a:stretch/>
        </p:blipFill>
        <p:spPr>
          <a:xfrm>
            <a:off x="8544272" y="-747464"/>
            <a:ext cx="3600000" cy="6858000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116632"/>
            <a:ext cx="10972800" cy="1143000"/>
          </a:xfrm>
        </p:spPr>
        <p:txBody>
          <a:bodyPr/>
          <a:lstStyle/>
          <a:p>
            <a:r>
              <a:rPr lang="hu-HU" altLang="hu-HU" dirty="0">
                <a:solidFill>
                  <a:schemeClr val="tx1"/>
                </a:solidFill>
              </a:rPr>
              <a:t>Kiterjesztés folytonos attribútumokra </a:t>
            </a:r>
            <a:r>
              <a:rPr lang="en-US" altLang="hu-HU" dirty="0" smtClean="0">
                <a:solidFill>
                  <a:schemeClr val="tx1"/>
                </a:solidFill>
              </a:rPr>
              <a:t>#</a:t>
            </a:r>
            <a:r>
              <a:rPr lang="hu-HU" altLang="hu-HU" dirty="0" smtClean="0">
                <a:solidFill>
                  <a:schemeClr val="tx1"/>
                </a:solidFill>
              </a:rPr>
              <a:t>3</a:t>
            </a:r>
            <a:endParaRPr lang="hu-HU" dirty="0"/>
          </a:p>
        </p:txBody>
      </p:sp>
      <p:graphicFrame>
        <p:nvGraphicFramePr>
          <p:cNvPr id="9" name="Objektum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3752373"/>
              </p:ext>
            </p:extLst>
          </p:nvPr>
        </p:nvGraphicFramePr>
        <p:xfrm>
          <a:off x="6038850" y="3319463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835" name="Equation" r:id="rId4" imgW="114120" imgH="215640" progId="Equation.3">
                  <p:embed/>
                </p:oleObj>
              </mc:Choice>
              <mc:Fallback>
                <p:oleObj name="Equation" r:id="rId4" imgW="114120" imgH="2156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038850" y="3319463"/>
                        <a:ext cx="1143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Kép 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93" r="19767"/>
          <a:stretch/>
        </p:blipFill>
        <p:spPr>
          <a:xfrm>
            <a:off x="5101200" y="3808939"/>
            <a:ext cx="3301200" cy="3049062"/>
          </a:xfrm>
          <a:prstGeom prst="rect">
            <a:avLst/>
          </a:prstGeom>
        </p:spPr>
      </p:pic>
      <p:sp>
        <p:nvSpPr>
          <p:cNvPr id="12" name="Tartalom helye 2"/>
          <p:cNvSpPr txBox="1">
            <a:spLocks/>
          </p:cNvSpPr>
          <p:nvPr/>
        </p:nvSpPr>
        <p:spPr bwMode="auto">
          <a:xfrm>
            <a:off x="609600" y="1268760"/>
            <a:ext cx="6134472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hu-HU" sz="2800" kern="0" dirty="0"/>
              <a:t>Így elvileg tetszőleges alakú térrészt körül tud </a:t>
            </a:r>
            <a:r>
              <a:rPr lang="hu-HU" sz="2800" kern="0" dirty="0" smtClean="0"/>
              <a:t>határolni</a:t>
            </a:r>
          </a:p>
          <a:p>
            <a:pPr lvl="1"/>
            <a:r>
              <a:rPr lang="hu-HU" sz="2400" kern="0" dirty="0" smtClean="0"/>
              <a:t>…nem </a:t>
            </a:r>
            <a:r>
              <a:rPr lang="hu-HU" sz="2400" kern="0" dirty="0"/>
              <a:t>folytonos régiókat is </a:t>
            </a:r>
            <a:r>
              <a:rPr lang="hu-HU" sz="2400" kern="0" dirty="0" smtClean="0"/>
              <a:t>beleértve</a:t>
            </a:r>
            <a:endParaRPr lang="hu-HU" sz="2400" kern="0" dirty="0"/>
          </a:p>
          <a:p>
            <a:pPr lvl="1"/>
            <a:r>
              <a:rPr lang="hu-HU" sz="2400" kern="0" dirty="0"/>
              <a:t>Azonban ez így nem valami hatékony</a:t>
            </a:r>
          </a:p>
          <a:p>
            <a:pPr lvl="1"/>
            <a:r>
              <a:rPr lang="hu-HU" sz="2400" kern="0" dirty="0" smtClean="0"/>
              <a:t>Elsősorban diszkrét vagy </a:t>
            </a:r>
            <a:r>
              <a:rPr lang="hu-HU" sz="2400" kern="0" dirty="0"/>
              <a:t>kevert jellemzők esetén </a:t>
            </a:r>
            <a:r>
              <a:rPr lang="hu-HU" sz="2400" kern="0" dirty="0" smtClean="0"/>
              <a:t>lehet jó választás a </a:t>
            </a:r>
            <a:r>
              <a:rPr lang="hu-HU" sz="2400" kern="0" dirty="0"/>
              <a:t>döntési </a:t>
            </a:r>
            <a:r>
              <a:rPr lang="hu-HU" sz="2400" kern="0" dirty="0" smtClean="0"/>
              <a:t>fa</a:t>
            </a:r>
            <a:endParaRPr lang="hu-HU" sz="2000" kern="0" dirty="0"/>
          </a:p>
        </p:txBody>
      </p:sp>
    </p:spTree>
    <p:extLst>
      <p:ext uri="{BB962C8B-B14F-4D97-AF65-F5344CB8AC3E}">
        <p14:creationId xmlns:p14="http://schemas.microsoft.com/office/powerpoint/2010/main" val="953163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116632"/>
            <a:ext cx="10972800" cy="1143000"/>
          </a:xfrm>
        </p:spPr>
        <p:txBody>
          <a:bodyPr/>
          <a:lstStyle/>
          <a:p>
            <a:r>
              <a:rPr lang="hu-HU" altLang="hu-HU" dirty="0">
                <a:solidFill>
                  <a:schemeClr val="tx1"/>
                </a:solidFill>
              </a:rPr>
              <a:t>Kiterjesztés hiányzó jellemzők esetére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09600" y="1268760"/>
            <a:ext cx="5486400" cy="4525963"/>
          </a:xfrm>
        </p:spPr>
        <p:txBody>
          <a:bodyPr/>
          <a:lstStyle/>
          <a:p>
            <a:r>
              <a:rPr lang="hu-HU" sz="2800" dirty="0" smtClean="0"/>
              <a:t>Mit </a:t>
            </a:r>
            <a:r>
              <a:rPr lang="hu-HU" sz="2800" dirty="0"/>
              <a:t>tehetünk, ha egy jellemző hiányzik teszteléskor?</a:t>
            </a:r>
          </a:p>
          <a:p>
            <a:pPr lvl="1"/>
            <a:r>
              <a:rPr lang="hu-HU" sz="2400" dirty="0"/>
              <a:t>Faépítés során eltároljuk az egyes ágakba eső </a:t>
            </a:r>
            <a:r>
              <a:rPr lang="hu-HU" sz="2400" dirty="0" smtClean="0"/>
              <a:t>példák </a:t>
            </a:r>
            <a:r>
              <a:rPr lang="hu-HU" sz="2400" dirty="0"/>
              <a:t>számát</a:t>
            </a:r>
          </a:p>
          <a:p>
            <a:pPr lvl="1"/>
            <a:r>
              <a:rPr lang="hu-HU" sz="2400" dirty="0"/>
              <a:t>Faépítés után létrehozunk egy „</a:t>
            </a:r>
            <a:r>
              <a:rPr lang="hu-HU" sz="2400" dirty="0" err="1"/>
              <a:t>unknown</a:t>
            </a:r>
            <a:r>
              <a:rPr lang="hu-HU" sz="2400" dirty="0"/>
              <a:t>” ágat, </a:t>
            </a:r>
            <a:r>
              <a:rPr lang="hu-HU" sz="2400" dirty="0" smtClean="0"/>
              <a:t>amely </a:t>
            </a:r>
            <a:r>
              <a:rPr lang="hu-HU" sz="2400" dirty="0"/>
              <a:t>a leggyakoribb ágra mutat</a:t>
            </a: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4072" y="1484784"/>
            <a:ext cx="5035319" cy="316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5048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116632"/>
            <a:ext cx="10972800" cy="1143000"/>
          </a:xfrm>
        </p:spPr>
        <p:txBody>
          <a:bodyPr/>
          <a:lstStyle/>
          <a:p>
            <a:r>
              <a:rPr lang="hu-HU" altLang="hu-HU" dirty="0">
                <a:solidFill>
                  <a:schemeClr val="tx1"/>
                </a:solidFill>
              </a:rPr>
              <a:t>Kiterjesztés hiányzó jellemzők </a:t>
            </a:r>
            <a:r>
              <a:rPr lang="hu-HU" altLang="hu-HU" dirty="0" smtClean="0">
                <a:solidFill>
                  <a:schemeClr val="tx1"/>
                </a:solidFill>
              </a:rPr>
              <a:t>esetére </a:t>
            </a:r>
            <a:r>
              <a:rPr lang="en-US" altLang="hu-HU" dirty="0" smtClean="0">
                <a:solidFill>
                  <a:schemeClr val="tx1"/>
                </a:solidFill>
              </a:rPr>
              <a:t>#2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09600" y="1268760"/>
            <a:ext cx="11175032" cy="4525963"/>
          </a:xfrm>
        </p:spPr>
        <p:txBody>
          <a:bodyPr/>
          <a:lstStyle/>
          <a:p>
            <a:r>
              <a:rPr lang="hu-HU" sz="2800" dirty="0" smtClean="0"/>
              <a:t>És ha </a:t>
            </a:r>
            <a:r>
              <a:rPr lang="hu-HU" sz="2800" dirty="0"/>
              <a:t>már a faépítés során hiányoznak </a:t>
            </a:r>
            <a:r>
              <a:rPr lang="hu-HU" sz="2800" dirty="0" smtClean="0"/>
              <a:t>jellemzők</a:t>
            </a:r>
            <a:r>
              <a:rPr lang="hu-HU" sz="2800" dirty="0"/>
              <a:t>?</a:t>
            </a:r>
          </a:p>
          <a:p>
            <a:pPr lvl="1"/>
            <a:r>
              <a:rPr lang="hu-HU" sz="2400" dirty="0" smtClean="0"/>
              <a:t>…tegyük </a:t>
            </a:r>
            <a:r>
              <a:rPr lang="hu-HU" sz="2400" dirty="0"/>
              <a:t>fel, hogy hiányzó jellemzők csak a példák kis </a:t>
            </a:r>
            <a:r>
              <a:rPr lang="hu-HU" sz="2400" dirty="0" smtClean="0"/>
              <a:t>részében vannak</a:t>
            </a:r>
          </a:p>
          <a:p>
            <a:r>
              <a:rPr lang="hu-HU" sz="2800" dirty="0" smtClean="0"/>
              <a:t>Egy stratégia a kezelésükre:</a:t>
            </a:r>
          </a:p>
          <a:p>
            <a:pPr lvl="1"/>
            <a:r>
              <a:rPr lang="hu-HU" sz="2400" dirty="0" smtClean="0"/>
              <a:t>Építsük föl </a:t>
            </a:r>
            <a:r>
              <a:rPr lang="hu-HU" sz="2400" dirty="0"/>
              <a:t>a fát csak a hiánytalan </a:t>
            </a:r>
            <a:r>
              <a:rPr lang="hu-HU" sz="2400" dirty="0" err="1" smtClean="0"/>
              <a:t>jellemzőjű</a:t>
            </a:r>
            <a:r>
              <a:rPr lang="hu-HU" sz="2400" dirty="0" smtClean="0"/>
              <a:t> </a:t>
            </a:r>
            <a:r>
              <a:rPr lang="hu-HU" sz="2400" dirty="0"/>
              <a:t>példákat </a:t>
            </a:r>
            <a:r>
              <a:rPr lang="hu-HU" sz="2400" dirty="0" smtClean="0"/>
              <a:t>használva</a:t>
            </a:r>
          </a:p>
          <a:p>
            <a:pPr lvl="1"/>
            <a:r>
              <a:rPr lang="hu-HU" sz="2400" dirty="0" smtClean="0"/>
              <a:t>A </a:t>
            </a:r>
            <a:r>
              <a:rPr lang="hu-HU" sz="2400" dirty="0"/>
              <a:t>fenti módszerhez hasonlóan könyveljük, hogy melyik ág a leggyakoribb</a:t>
            </a:r>
          </a:p>
          <a:p>
            <a:pPr lvl="1"/>
            <a:r>
              <a:rPr lang="hu-HU" sz="2400" dirty="0"/>
              <a:t>A hiányos példákat végigtoljuk a fán, minden hiányzó </a:t>
            </a:r>
            <a:r>
              <a:rPr lang="hu-HU" sz="2400" dirty="0" smtClean="0"/>
              <a:t>attribútumhoz </a:t>
            </a:r>
            <a:r>
              <a:rPr lang="hu-HU" sz="2400" dirty="0"/>
              <a:t>a legvalószínűbb (leggyakoribb) értéket rendelve</a:t>
            </a:r>
          </a:p>
          <a:p>
            <a:pPr lvl="1"/>
            <a:r>
              <a:rPr lang="hu-HU" sz="2400" dirty="0"/>
              <a:t>Az így kiegészített példákkal újraépítjük a fát</a:t>
            </a:r>
          </a:p>
          <a:p>
            <a:r>
              <a:rPr lang="hu-HU" sz="2800" dirty="0"/>
              <a:t>Rengeteg más módszer is létezik – egyszerűbbek és </a:t>
            </a:r>
            <a:r>
              <a:rPr lang="hu-HU" sz="2800" dirty="0" smtClean="0"/>
              <a:t>bonyolultabbak is</a:t>
            </a:r>
            <a:endParaRPr lang="hu-HU" sz="2800" dirty="0"/>
          </a:p>
          <a:p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val="225075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116632"/>
            <a:ext cx="10972800" cy="1143000"/>
          </a:xfrm>
        </p:spPr>
        <p:txBody>
          <a:bodyPr/>
          <a:lstStyle/>
          <a:p>
            <a:r>
              <a:rPr lang="en-US" dirty="0" smtClean="0"/>
              <a:t>A Gain </a:t>
            </a:r>
            <a:r>
              <a:rPr lang="hu-HU" dirty="0" smtClean="0"/>
              <a:t>függvény finomítása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09600" y="1268760"/>
            <a:ext cx="11175032" cy="4525963"/>
          </a:xfrm>
        </p:spPr>
        <p:txBody>
          <a:bodyPr/>
          <a:lstStyle/>
          <a:p>
            <a:r>
              <a:rPr lang="en-US" sz="2800" dirty="0" smtClean="0"/>
              <a:t>A</a:t>
            </a:r>
            <a:r>
              <a:rPr lang="hu-HU" sz="2800" dirty="0" smtClean="0"/>
              <a:t>z</a:t>
            </a:r>
            <a:r>
              <a:rPr lang="en-US" sz="2800" dirty="0" smtClean="0"/>
              <a:t> </a:t>
            </a:r>
            <a:r>
              <a:rPr lang="en-US" sz="2800" dirty="0" err="1"/>
              <a:t>információnyereség-függvényünk</a:t>
            </a:r>
            <a:r>
              <a:rPr lang="en-US" sz="2800" dirty="0"/>
              <a:t> </a:t>
            </a:r>
            <a:r>
              <a:rPr lang="en-US" sz="2800" dirty="0" err="1"/>
              <a:t>preferálni</a:t>
            </a:r>
            <a:r>
              <a:rPr lang="en-US" sz="2800" dirty="0"/>
              <a:t> </a:t>
            </a:r>
            <a:r>
              <a:rPr lang="en-US" sz="2800" dirty="0" err="1"/>
              <a:t>fogja</a:t>
            </a:r>
            <a:r>
              <a:rPr lang="en-US" sz="2800" dirty="0"/>
              <a:t> a </a:t>
            </a:r>
            <a:r>
              <a:rPr lang="en-US" sz="2800" dirty="0" err="1"/>
              <a:t>sok</a:t>
            </a:r>
            <a:r>
              <a:rPr lang="en-US" sz="2800" dirty="0"/>
              <a:t> </a:t>
            </a:r>
            <a:r>
              <a:rPr lang="en-US" sz="2800" dirty="0" err="1"/>
              <a:t>különböző</a:t>
            </a:r>
            <a:r>
              <a:rPr lang="en-US" sz="2800" dirty="0"/>
              <a:t> </a:t>
            </a:r>
            <a:r>
              <a:rPr lang="en-US" sz="2800" dirty="0" err="1"/>
              <a:t>értékkel</a:t>
            </a:r>
            <a:r>
              <a:rPr lang="en-US" sz="2800" dirty="0"/>
              <a:t> </a:t>
            </a:r>
            <a:r>
              <a:rPr lang="en-US" sz="2800" dirty="0" err="1"/>
              <a:t>rendelkező</a:t>
            </a:r>
            <a:r>
              <a:rPr lang="en-US" sz="2800" dirty="0"/>
              <a:t> </a:t>
            </a:r>
            <a:r>
              <a:rPr lang="en-US" sz="2800" dirty="0" err="1"/>
              <a:t>jellemzőket</a:t>
            </a:r>
            <a:endParaRPr lang="en-US" sz="2800" dirty="0"/>
          </a:p>
          <a:p>
            <a:pPr lvl="1"/>
            <a:r>
              <a:rPr lang="en-US" sz="2400" dirty="0" err="1"/>
              <a:t>Ez</a:t>
            </a:r>
            <a:r>
              <a:rPr lang="en-US" sz="2400" dirty="0"/>
              <a:t> </a:t>
            </a:r>
            <a:r>
              <a:rPr lang="en-US" sz="2400" dirty="0" err="1" smtClean="0"/>
              <a:t>gond</a:t>
            </a:r>
            <a:r>
              <a:rPr lang="hu-HU" sz="2400" dirty="0" smtClean="0"/>
              <a:t>o</a:t>
            </a:r>
            <a:r>
              <a:rPr lang="en-US" sz="2400" dirty="0" smtClean="0"/>
              <a:t>t </a:t>
            </a:r>
            <a:r>
              <a:rPr lang="en-US" sz="2400" dirty="0" err="1" smtClean="0"/>
              <a:t>okoz</a:t>
            </a:r>
            <a:r>
              <a:rPr lang="en-US" sz="2400" dirty="0" smtClean="0"/>
              <a:t>, </a:t>
            </a:r>
            <a:r>
              <a:rPr lang="en-US" sz="2400" dirty="0"/>
              <a:t>ha </a:t>
            </a:r>
            <a:r>
              <a:rPr lang="hu-HU" sz="2400" dirty="0" smtClean="0"/>
              <a:t>egy </a:t>
            </a:r>
            <a:r>
              <a:rPr lang="en-US" sz="2400" dirty="0" err="1" smtClean="0"/>
              <a:t>jellemzőnek</a:t>
            </a:r>
            <a:r>
              <a:rPr lang="en-US" sz="2400" dirty="0" smtClean="0"/>
              <a:t> </a:t>
            </a:r>
            <a:r>
              <a:rPr lang="en-US" sz="2400" dirty="0" err="1"/>
              <a:t>sokkal</a:t>
            </a:r>
            <a:r>
              <a:rPr lang="en-US" sz="2400" dirty="0"/>
              <a:t> </a:t>
            </a:r>
            <a:r>
              <a:rPr lang="en-US" sz="2400" dirty="0" err="1"/>
              <a:t>több</a:t>
            </a:r>
            <a:r>
              <a:rPr lang="en-US" sz="2400" dirty="0"/>
              <a:t> </a:t>
            </a:r>
            <a:r>
              <a:rPr lang="hu-HU" sz="2400" dirty="0" smtClean="0"/>
              <a:t>lehetséges </a:t>
            </a:r>
            <a:r>
              <a:rPr lang="en-US" sz="2400" dirty="0" err="1" smtClean="0"/>
              <a:t>értéke</a:t>
            </a:r>
            <a:r>
              <a:rPr lang="en-US" sz="2400" dirty="0" smtClean="0"/>
              <a:t> van</a:t>
            </a:r>
            <a:endParaRPr lang="en-US" sz="2400" dirty="0"/>
          </a:p>
          <a:p>
            <a:pPr lvl="1"/>
            <a:r>
              <a:rPr lang="en-US" sz="2400" dirty="0" err="1"/>
              <a:t>Extrém</a:t>
            </a:r>
            <a:r>
              <a:rPr lang="en-US" sz="2400" dirty="0"/>
              <a:t> </a:t>
            </a:r>
            <a:r>
              <a:rPr lang="en-US" sz="2400" dirty="0" err="1"/>
              <a:t>példa</a:t>
            </a:r>
            <a:r>
              <a:rPr lang="en-US" sz="2400" dirty="0"/>
              <a:t>: </a:t>
            </a:r>
            <a:r>
              <a:rPr lang="en-US" sz="2400" dirty="0" err="1"/>
              <a:t>tegyük</a:t>
            </a:r>
            <a:r>
              <a:rPr lang="en-US" sz="2400" dirty="0"/>
              <a:t> </a:t>
            </a:r>
            <a:r>
              <a:rPr lang="en-US" sz="2400" dirty="0" err="1"/>
              <a:t>fel</a:t>
            </a:r>
            <a:r>
              <a:rPr lang="en-US" sz="2400" dirty="0"/>
              <a:t>, </a:t>
            </a:r>
            <a:r>
              <a:rPr lang="en-US" sz="2400" dirty="0" err="1"/>
              <a:t>hogy</a:t>
            </a:r>
            <a:r>
              <a:rPr lang="en-US" sz="2400" dirty="0"/>
              <a:t> </a:t>
            </a:r>
            <a:r>
              <a:rPr lang="hu-HU" sz="2400" dirty="0" smtClean="0"/>
              <a:t>a </a:t>
            </a:r>
            <a:r>
              <a:rPr lang="en-US" sz="2400" dirty="0" err="1" smtClean="0"/>
              <a:t>playTennis</a:t>
            </a:r>
            <a:r>
              <a:rPr lang="en-US" sz="2400" dirty="0" smtClean="0"/>
              <a:t> </a:t>
            </a:r>
            <a:r>
              <a:rPr lang="en-US" sz="2400" dirty="0" err="1" smtClean="0"/>
              <a:t>függvény</a:t>
            </a:r>
            <a:r>
              <a:rPr lang="en-US" sz="2400" dirty="0" smtClean="0"/>
              <a:t> </a:t>
            </a:r>
            <a:r>
              <a:rPr lang="en-US" sz="2400" dirty="0" err="1" smtClean="0"/>
              <a:t>tanulásakor</a:t>
            </a:r>
            <a:r>
              <a:rPr lang="en-US" sz="2400" dirty="0" smtClean="0"/>
              <a:t> a Day </a:t>
            </a:r>
            <a:r>
              <a:rPr lang="en-US" sz="2400" dirty="0" err="1"/>
              <a:t>mezőt</a:t>
            </a:r>
            <a:r>
              <a:rPr lang="en-US" sz="2400" dirty="0"/>
              <a:t> is </a:t>
            </a:r>
            <a:r>
              <a:rPr lang="en-US" sz="2400" dirty="0" err="1"/>
              <a:t>bevesszük</a:t>
            </a:r>
            <a:r>
              <a:rPr lang="en-US" sz="2400" dirty="0"/>
              <a:t> </a:t>
            </a:r>
            <a:r>
              <a:rPr lang="en-US" sz="2400" dirty="0" err="1" smtClean="0"/>
              <a:t>attrib</a:t>
            </a:r>
            <a:r>
              <a:rPr lang="hu-HU" sz="2400" dirty="0" smtClean="0"/>
              <a:t>ú</a:t>
            </a:r>
            <a:r>
              <a:rPr lang="en-US" sz="2400" dirty="0" err="1" smtClean="0"/>
              <a:t>tumként</a:t>
            </a:r>
            <a:endParaRPr lang="en-US" sz="2400" dirty="0"/>
          </a:p>
          <a:p>
            <a:pPr lvl="1"/>
            <a:r>
              <a:rPr lang="en-US" sz="2400" dirty="0" err="1"/>
              <a:t>Az</a:t>
            </a:r>
            <a:r>
              <a:rPr lang="en-US" sz="2400" dirty="0"/>
              <a:t> </a:t>
            </a:r>
            <a:r>
              <a:rPr lang="en-US" sz="2400" dirty="0" err="1" smtClean="0"/>
              <a:t>algoritmus</a:t>
            </a:r>
            <a:r>
              <a:rPr lang="en-US" sz="2400" dirty="0" smtClean="0"/>
              <a:t> </a:t>
            </a:r>
            <a:r>
              <a:rPr lang="en-US" sz="2400" dirty="0" err="1"/>
              <a:t>ezt</a:t>
            </a:r>
            <a:r>
              <a:rPr lang="en-US" sz="2400" dirty="0"/>
              <a:t> </a:t>
            </a:r>
            <a:r>
              <a:rPr lang="en-US" sz="2400" dirty="0" err="1"/>
              <a:t>fogja</a:t>
            </a:r>
            <a:r>
              <a:rPr lang="en-US" sz="2400" dirty="0"/>
              <a:t> </a:t>
            </a:r>
            <a:r>
              <a:rPr lang="en-US" sz="2400" dirty="0" err="1"/>
              <a:t>választani</a:t>
            </a:r>
            <a:r>
              <a:rPr lang="en-US" sz="2400" dirty="0"/>
              <a:t> a </a:t>
            </a:r>
            <a:r>
              <a:rPr lang="en-US" sz="2400" dirty="0" err="1"/>
              <a:t>gyökérbe</a:t>
            </a:r>
            <a:r>
              <a:rPr lang="en-US" sz="2400" dirty="0"/>
              <a:t>, </a:t>
            </a:r>
            <a:r>
              <a:rPr lang="en-US" sz="2400" dirty="0" err="1"/>
              <a:t>egy</a:t>
            </a:r>
            <a:r>
              <a:rPr lang="en-US" sz="2400" dirty="0"/>
              <a:t> </a:t>
            </a:r>
            <a:r>
              <a:rPr lang="en-US" sz="2400" dirty="0" err="1"/>
              <a:t>nagyon</a:t>
            </a:r>
            <a:r>
              <a:rPr lang="en-US" sz="2400" dirty="0"/>
              <a:t> </a:t>
            </a:r>
            <a:r>
              <a:rPr lang="en-US" sz="2400" dirty="0" err="1"/>
              <a:t>széles</a:t>
            </a:r>
            <a:r>
              <a:rPr lang="en-US" sz="2400" dirty="0"/>
              <a:t> </a:t>
            </a:r>
            <a:r>
              <a:rPr lang="en-US" sz="2400" dirty="0" err="1"/>
              <a:t>fát</a:t>
            </a:r>
            <a:r>
              <a:rPr lang="en-US" sz="2400" dirty="0"/>
              <a:t> </a:t>
            </a:r>
            <a:r>
              <a:rPr lang="en-US" sz="2400" dirty="0" err="1"/>
              <a:t>kreálva</a:t>
            </a:r>
            <a:r>
              <a:rPr lang="en-US" sz="2400" dirty="0"/>
              <a:t>, </a:t>
            </a:r>
            <a:r>
              <a:rPr lang="en-US" sz="2400" dirty="0" err="1"/>
              <a:t>ahol</a:t>
            </a:r>
            <a:r>
              <a:rPr lang="en-US" sz="2400" dirty="0"/>
              <a:t> </a:t>
            </a:r>
            <a:r>
              <a:rPr lang="en-US" sz="2400" dirty="0" err="1"/>
              <a:t>az</a:t>
            </a:r>
            <a:r>
              <a:rPr lang="en-US" sz="2400" dirty="0"/>
              <a:t> </a:t>
            </a:r>
            <a:r>
              <a:rPr lang="en-US" sz="2400" dirty="0" err="1"/>
              <a:t>egyes</a:t>
            </a:r>
            <a:r>
              <a:rPr lang="en-US" sz="2400" dirty="0"/>
              <a:t> </a:t>
            </a:r>
            <a:r>
              <a:rPr lang="en-US" sz="2400" dirty="0" err="1"/>
              <a:t>ágakba</a:t>
            </a:r>
            <a:r>
              <a:rPr lang="en-US" sz="2400" dirty="0"/>
              <a:t> </a:t>
            </a:r>
            <a:r>
              <a:rPr lang="en-US" sz="2400" dirty="0" err="1"/>
              <a:t>egy-egy</a:t>
            </a:r>
            <a:r>
              <a:rPr lang="en-US" sz="2400" dirty="0"/>
              <a:t> </a:t>
            </a:r>
            <a:r>
              <a:rPr lang="en-US" sz="2400" dirty="0" err="1"/>
              <a:t>példa</a:t>
            </a:r>
            <a:r>
              <a:rPr lang="en-US" sz="2400" dirty="0"/>
              <a:t> </a:t>
            </a:r>
            <a:r>
              <a:rPr lang="en-US" sz="2400" dirty="0" err="1" smtClean="0"/>
              <a:t>esik</a:t>
            </a:r>
            <a:r>
              <a:rPr lang="hu-HU" sz="2400" dirty="0" smtClean="0"/>
              <a:t> (entrópia = 0)</a:t>
            </a:r>
            <a:endParaRPr lang="en-US" sz="2400" dirty="0"/>
          </a:p>
          <a:p>
            <a:r>
              <a:rPr lang="en-US" sz="2800" dirty="0" err="1"/>
              <a:t>Ez</a:t>
            </a:r>
            <a:r>
              <a:rPr lang="en-US" sz="2800" dirty="0"/>
              <a:t> a </a:t>
            </a:r>
            <a:r>
              <a:rPr lang="en-US" sz="2800" dirty="0" err="1"/>
              <a:t>fa</a:t>
            </a:r>
            <a:r>
              <a:rPr lang="en-US" sz="2800" dirty="0"/>
              <a:t> </a:t>
            </a:r>
            <a:r>
              <a:rPr lang="en-US" sz="2800" dirty="0" err="1"/>
              <a:t>túltanulja</a:t>
            </a:r>
            <a:r>
              <a:rPr lang="en-US" sz="2800" dirty="0"/>
              <a:t> a </a:t>
            </a:r>
            <a:r>
              <a:rPr lang="en-US" sz="2800" dirty="0" err="1"/>
              <a:t>tanítópéldákat</a:t>
            </a:r>
            <a:r>
              <a:rPr lang="en-US" sz="2800" dirty="0"/>
              <a:t>, </a:t>
            </a:r>
            <a:r>
              <a:rPr lang="en-US" sz="2800" dirty="0" err="1"/>
              <a:t>és</a:t>
            </a:r>
            <a:r>
              <a:rPr lang="en-US" sz="2800" dirty="0"/>
              <a:t> </a:t>
            </a:r>
            <a:r>
              <a:rPr lang="hu-HU" sz="2800" dirty="0" smtClean="0"/>
              <a:t>egyáltalán</a:t>
            </a:r>
            <a:r>
              <a:rPr lang="en-US" sz="2800" dirty="0" smtClean="0"/>
              <a:t> </a:t>
            </a:r>
            <a:r>
              <a:rPr lang="hu-HU" sz="2800" b="1" dirty="0" smtClean="0"/>
              <a:t>n</a:t>
            </a:r>
            <a:r>
              <a:rPr lang="en-US" sz="2800" b="1" dirty="0" err="1" smtClean="0"/>
              <a:t>em</a:t>
            </a:r>
            <a:r>
              <a:rPr lang="en-US" sz="2800" b="1" dirty="0" smtClean="0"/>
              <a:t> </a:t>
            </a:r>
            <a:r>
              <a:rPr lang="en-US" sz="2800" b="1" dirty="0"/>
              <a:t>fog </a:t>
            </a:r>
            <a:r>
              <a:rPr lang="en-US" sz="2800" b="1" dirty="0" err="1"/>
              <a:t>általánosítani</a:t>
            </a:r>
            <a:endParaRPr lang="en-US" sz="2800" b="1" dirty="0"/>
          </a:p>
          <a:p>
            <a:r>
              <a:rPr lang="en-US" sz="2800" dirty="0" err="1"/>
              <a:t>Ezért</a:t>
            </a:r>
            <a:r>
              <a:rPr lang="en-US" sz="2800" dirty="0"/>
              <a:t> </a:t>
            </a:r>
            <a:r>
              <a:rPr lang="en-US" sz="2800" dirty="0" err="1"/>
              <a:t>úgy</a:t>
            </a:r>
            <a:r>
              <a:rPr lang="en-US" sz="2800" dirty="0"/>
              <a:t> </a:t>
            </a:r>
            <a:r>
              <a:rPr lang="en-US" sz="2800" dirty="0" err="1"/>
              <a:t>módosítjuk</a:t>
            </a:r>
            <a:r>
              <a:rPr lang="en-US" sz="2800" dirty="0"/>
              <a:t> </a:t>
            </a:r>
            <a:r>
              <a:rPr lang="en-US" sz="2800" dirty="0" err="1"/>
              <a:t>az</a:t>
            </a:r>
            <a:r>
              <a:rPr lang="en-US" sz="2800" dirty="0"/>
              <a:t> </a:t>
            </a:r>
            <a:r>
              <a:rPr lang="en-US" sz="2800" dirty="0" err="1"/>
              <a:t>információnyereség-függvényt</a:t>
            </a:r>
            <a:r>
              <a:rPr lang="en-US" sz="2800" dirty="0"/>
              <a:t>, </a:t>
            </a:r>
            <a:r>
              <a:rPr lang="en-US" sz="2800" dirty="0" err="1"/>
              <a:t>hogy</a:t>
            </a:r>
            <a:r>
              <a:rPr lang="en-US" sz="2800" dirty="0"/>
              <a:t> </a:t>
            </a:r>
            <a:r>
              <a:rPr lang="en-US" sz="2800" dirty="0" err="1"/>
              <a:t>az</a:t>
            </a:r>
            <a:r>
              <a:rPr lang="en-US" sz="2800" dirty="0"/>
              <a:t> </a:t>
            </a:r>
            <a:r>
              <a:rPr lang="en-US" sz="2800" dirty="0" err="1"/>
              <a:t>ilyen</a:t>
            </a:r>
            <a:r>
              <a:rPr lang="en-US" sz="2800" dirty="0"/>
              <a:t> </a:t>
            </a:r>
            <a:r>
              <a:rPr lang="en-US" sz="2800" dirty="0" err="1" smtClean="0"/>
              <a:t>attrib</a:t>
            </a:r>
            <a:r>
              <a:rPr lang="hu-HU" sz="2800" dirty="0" smtClean="0"/>
              <a:t>ú</a:t>
            </a:r>
            <a:r>
              <a:rPr lang="en-US" sz="2800" dirty="0" err="1" smtClean="0"/>
              <a:t>tumokat</a:t>
            </a:r>
            <a:r>
              <a:rPr lang="en-US" sz="2800" dirty="0" smtClean="0"/>
              <a:t> </a:t>
            </a:r>
            <a:r>
              <a:rPr lang="en-US" sz="2800" dirty="0" err="1"/>
              <a:t>büntesse</a:t>
            </a:r>
            <a:r>
              <a:rPr lang="en-US" sz="2800" dirty="0"/>
              <a:t> </a:t>
            </a:r>
            <a:r>
              <a:rPr lang="hu-HU" sz="2800" dirty="0" smtClean="0"/>
              <a:t>(…</a:t>
            </a:r>
            <a:r>
              <a:rPr lang="en-US" sz="2800" dirty="0" err="1" smtClean="0"/>
              <a:t>valahogy</a:t>
            </a:r>
            <a:r>
              <a:rPr lang="hu-HU" sz="2800" dirty="0" smtClean="0"/>
              <a:t>an)</a:t>
            </a:r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val="2432892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6240" y="3521734"/>
            <a:ext cx="3700427" cy="2614279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116632"/>
            <a:ext cx="10972800" cy="1143000"/>
          </a:xfrm>
        </p:spPr>
        <p:txBody>
          <a:bodyPr/>
          <a:lstStyle/>
          <a:p>
            <a:r>
              <a:rPr lang="en-US" altLang="hu-HU" dirty="0">
                <a:solidFill>
                  <a:schemeClr val="tx1"/>
                </a:solidFill>
              </a:rPr>
              <a:t>Classification and regression trees (CART)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09600" y="1268760"/>
            <a:ext cx="7790656" cy="4525963"/>
          </a:xfrm>
        </p:spPr>
        <p:txBody>
          <a:bodyPr/>
          <a:lstStyle/>
          <a:p>
            <a:r>
              <a:rPr lang="hu-HU" sz="2800" dirty="0" smtClean="0"/>
              <a:t>A </a:t>
            </a:r>
            <a:r>
              <a:rPr lang="hu-HU" sz="2800" dirty="0"/>
              <a:t>C4.5 mellett a másik legnépszerűbb implementáció</a:t>
            </a:r>
          </a:p>
          <a:p>
            <a:r>
              <a:rPr lang="hu-HU" sz="2800" dirty="0"/>
              <a:t>A fő eltérés, hogy az entrópia helyett az ún. Gini-indexet használja </a:t>
            </a:r>
            <a:r>
              <a:rPr lang="hu-HU" sz="2800" dirty="0" err="1"/>
              <a:t>impurity</a:t>
            </a:r>
            <a:r>
              <a:rPr lang="hu-HU" sz="2800" dirty="0"/>
              <a:t> </a:t>
            </a:r>
            <a:r>
              <a:rPr lang="hu-HU" sz="2800" dirty="0" err="1"/>
              <a:t>measure-ként</a:t>
            </a:r>
            <a:endParaRPr lang="hu-HU" sz="2800" dirty="0"/>
          </a:p>
          <a:p>
            <a:pPr lvl="1"/>
            <a:r>
              <a:rPr lang="hu-HU" sz="2400" dirty="0"/>
              <a:t>„</a:t>
            </a:r>
            <a:r>
              <a:rPr lang="hu-HU" sz="2400" i="1" dirty="0"/>
              <a:t>Gini </a:t>
            </a:r>
            <a:r>
              <a:rPr lang="hu-HU" sz="2400" i="1" dirty="0" err="1"/>
              <a:t>impurity</a:t>
            </a:r>
            <a:r>
              <a:rPr lang="hu-HU" sz="2400" i="1" dirty="0"/>
              <a:t> is a </a:t>
            </a:r>
            <a:r>
              <a:rPr lang="hu-HU" sz="2400" i="1" dirty="0" err="1"/>
              <a:t>measure</a:t>
            </a:r>
            <a:r>
              <a:rPr lang="hu-HU" sz="2400" i="1" dirty="0"/>
              <a:t> of </a:t>
            </a:r>
            <a:r>
              <a:rPr lang="hu-HU" sz="2400" i="1" dirty="0" err="1"/>
              <a:t>how</a:t>
            </a:r>
            <a:r>
              <a:rPr lang="hu-HU" sz="2400" i="1" dirty="0"/>
              <a:t> </a:t>
            </a:r>
            <a:r>
              <a:rPr lang="hu-HU" sz="2400" i="1" dirty="0" err="1"/>
              <a:t>often</a:t>
            </a:r>
            <a:r>
              <a:rPr lang="hu-HU" sz="2400" i="1" dirty="0"/>
              <a:t> a </a:t>
            </a:r>
            <a:r>
              <a:rPr lang="hu-HU" sz="2400" i="1" dirty="0" err="1" smtClean="0"/>
              <a:t>randomly</a:t>
            </a:r>
            <a:r>
              <a:rPr lang="hu-HU" sz="2400" i="1" dirty="0" smtClean="0"/>
              <a:t> </a:t>
            </a:r>
            <a:r>
              <a:rPr lang="hu-HU" sz="2400" i="1" dirty="0" err="1"/>
              <a:t>chosen</a:t>
            </a:r>
            <a:r>
              <a:rPr lang="hu-HU" sz="2400" i="1" dirty="0"/>
              <a:t> </a:t>
            </a:r>
            <a:r>
              <a:rPr lang="hu-HU" sz="2400" i="1" dirty="0" err="1"/>
              <a:t>element</a:t>
            </a:r>
            <a:r>
              <a:rPr lang="hu-HU" sz="2400" i="1" dirty="0"/>
              <a:t> </a:t>
            </a:r>
            <a:r>
              <a:rPr lang="hu-HU" sz="2400" i="1" dirty="0" err="1"/>
              <a:t>from</a:t>
            </a:r>
            <a:r>
              <a:rPr lang="hu-HU" sz="2400" i="1" dirty="0"/>
              <a:t> </a:t>
            </a:r>
            <a:r>
              <a:rPr lang="hu-HU" sz="2400" i="1" dirty="0" err="1"/>
              <a:t>the</a:t>
            </a:r>
            <a:r>
              <a:rPr lang="hu-HU" sz="2400" i="1" dirty="0"/>
              <a:t> </a:t>
            </a:r>
            <a:r>
              <a:rPr lang="hu-HU" sz="2400" i="1" dirty="0" err="1"/>
              <a:t>set</a:t>
            </a:r>
            <a:r>
              <a:rPr lang="hu-HU" sz="2400" i="1" dirty="0"/>
              <a:t> </a:t>
            </a:r>
            <a:r>
              <a:rPr lang="hu-HU" sz="2400" i="1" dirty="0" err="1"/>
              <a:t>would</a:t>
            </a:r>
            <a:r>
              <a:rPr lang="hu-HU" sz="2400" i="1" dirty="0"/>
              <a:t> be </a:t>
            </a:r>
            <a:r>
              <a:rPr lang="hu-HU" sz="2400" i="1" dirty="0" err="1"/>
              <a:t>incorrectly</a:t>
            </a:r>
            <a:r>
              <a:rPr lang="hu-HU" sz="2400" i="1" dirty="0"/>
              <a:t> </a:t>
            </a:r>
            <a:r>
              <a:rPr lang="hu-HU" sz="2400" i="1" dirty="0" err="1"/>
              <a:t>labeled</a:t>
            </a:r>
            <a:r>
              <a:rPr lang="hu-HU" sz="2400" i="1" dirty="0"/>
              <a:t> </a:t>
            </a:r>
            <a:r>
              <a:rPr lang="hu-HU" sz="2400" i="1" dirty="0" err="1"/>
              <a:t>if</a:t>
            </a:r>
            <a:r>
              <a:rPr lang="hu-HU" sz="2400" i="1" dirty="0"/>
              <a:t> </a:t>
            </a:r>
            <a:r>
              <a:rPr lang="hu-HU" sz="2400" i="1" dirty="0" err="1"/>
              <a:t>it</a:t>
            </a:r>
            <a:r>
              <a:rPr lang="hu-HU" sz="2400" i="1" dirty="0"/>
              <a:t> </a:t>
            </a:r>
            <a:r>
              <a:rPr lang="hu-HU" sz="2400" i="1" dirty="0" err="1"/>
              <a:t>was</a:t>
            </a:r>
            <a:r>
              <a:rPr lang="hu-HU" sz="2400" i="1" dirty="0"/>
              <a:t> </a:t>
            </a:r>
            <a:r>
              <a:rPr lang="hu-HU" sz="2400" i="1" dirty="0" err="1"/>
              <a:t>randomly</a:t>
            </a:r>
            <a:r>
              <a:rPr lang="hu-HU" sz="2400" i="1" dirty="0"/>
              <a:t> </a:t>
            </a:r>
            <a:r>
              <a:rPr lang="hu-HU" sz="2400" i="1" dirty="0" err="1"/>
              <a:t>labeled</a:t>
            </a:r>
            <a:r>
              <a:rPr lang="hu-HU" sz="2400" i="1" dirty="0"/>
              <a:t> </a:t>
            </a:r>
            <a:r>
              <a:rPr lang="hu-HU" sz="2400" i="1" dirty="0" err="1"/>
              <a:t>according</a:t>
            </a:r>
            <a:r>
              <a:rPr lang="hu-HU" sz="2400" i="1" dirty="0"/>
              <a:t> </a:t>
            </a:r>
            <a:r>
              <a:rPr lang="hu-HU" sz="2400" i="1" dirty="0" err="1"/>
              <a:t>to</a:t>
            </a:r>
            <a:r>
              <a:rPr lang="hu-HU" sz="2400" i="1" dirty="0"/>
              <a:t> </a:t>
            </a:r>
            <a:r>
              <a:rPr lang="hu-HU" sz="2400" i="1" dirty="0" err="1"/>
              <a:t>the</a:t>
            </a:r>
            <a:r>
              <a:rPr lang="hu-HU" sz="2400" i="1" dirty="0"/>
              <a:t> </a:t>
            </a:r>
            <a:r>
              <a:rPr lang="hu-HU" sz="2400" i="1" dirty="0" err="1"/>
              <a:t>distribution</a:t>
            </a:r>
            <a:r>
              <a:rPr lang="hu-HU" sz="2400" i="1" dirty="0"/>
              <a:t> of </a:t>
            </a:r>
            <a:r>
              <a:rPr lang="hu-HU" sz="2400" i="1" dirty="0" err="1"/>
              <a:t>labels</a:t>
            </a:r>
            <a:r>
              <a:rPr lang="hu-HU" sz="2400" i="1" dirty="0"/>
              <a:t> </a:t>
            </a:r>
            <a:r>
              <a:rPr lang="hu-HU" sz="2400" i="1" dirty="0" err="1"/>
              <a:t>in</a:t>
            </a:r>
            <a:r>
              <a:rPr lang="hu-HU" sz="2400" i="1" dirty="0"/>
              <a:t> </a:t>
            </a:r>
            <a:r>
              <a:rPr lang="hu-HU" sz="2400" i="1" dirty="0" err="1"/>
              <a:t>the</a:t>
            </a:r>
            <a:r>
              <a:rPr lang="hu-HU" sz="2400" i="1" dirty="0"/>
              <a:t> </a:t>
            </a:r>
            <a:r>
              <a:rPr lang="hu-HU" sz="2400" i="1" dirty="0" err="1"/>
              <a:t>subset</a:t>
            </a:r>
            <a:r>
              <a:rPr lang="hu-HU" sz="2400" i="1" dirty="0"/>
              <a:t>.</a:t>
            </a:r>
            <a:r>
              <a:rPr lang="hu-HU" sz="2400" dirty="0"/>
              <a:t>”</a:t>
            </a:r>
          </a:p>
          <a:p>
            <a:endParaRPr lang="hu-HU" sz="2800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448" y="5070692"/>
            <a:ext cx="6786372" cy="1022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9859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6240" y="3521734"/>
            <a:ext cx="3700427" cy="2614279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116632"/>
            <a:ext cx="10972800" cy="1143000"/>
          </a:xfrm>
        </p:spPr>
        <p:txBody>
          <a:bodyPr/>
          <a:lstStyle/>
          <a:p>
            <a:r>
              <a:rPr lang="en-US" altLang="hu-HU" dirty="0">
                <a:solidFill>
                  <a:schemeClr val="tx1"/>
                </a:solidFill>
              </a:rPr>
              <a:t>Classification and regression trees (CART)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09600" y="1268760"/>
            <a:ext cx="7790656" cy="4525963"/>
          </a:xfrm>
        </p:spPr>
        <p:txBody>
          <a:bodyPr/>
          <a:lstStyle/>
          <a:p>
            <a:r>
              <a:rPr lang="hu-HU" sz="2800" dirty="0" smtClean="0"/>
              <a:t>A </a:t>
            </a:r>
            <a:r>
              <a:rPr lang="hu-HU" sz="2800" dirty="0"/>
              <a:t>C4.5 mellett a másik legnépszerűbb implementáció</a:t>
            </a:r>
          </a:p>
          <a:p>
            <a:r>
              <a:rPr lang="hu-HU" sz="2800" dirty="0"/>
              <a:t>A fő eltérés, hogy az entrópia helyett az ún. Gini-indexet használja </a:t>
            </a:r>
            <a:r>
              <a:rPr lang="hu-HU" sz="2800" dirty="0" err="1"/>
              <a:t>impurity</a:t>
            </a:r>
            <a:r>
              <a:rPr lang="hu-HU" sz="2800" dirty="0"/>
              <a:t> </a:t>
            </a:r>
            <a:r>
              <a:rPr lang="hu-HU" sz="2800" dirty="0" err="1"/>
              <a:t>measure-ként</a:t>
            </a:r>
            <a:endParaRPr lang="hu-HU" sz="2800" dirty="0"/>
          </a:p>
          <a:p>
            <a:pPr lvl="1"/>
            <a:r>
              <a:rPr lang="hu-HU" sz="2400" dirty="0"/>
              <a:t>„</a:t>
            </a:r>
            <a:r>
              <a:rPr lang="hu-HU" sz="2400" i="1" dirty="0"/>
              <a:t>Gini </a:t>
            </a:r>
            <a:r>
              <a:rPr lang="hu-HU" sz="2400" i="1" dirty="0" err="1"/>
              <a:t>impurity</a:t>
            </a:r>
            <a:r>
              <a:rPr lang="hu-HU" sz="2400" i="1" dirty="0"/>
              <a:t> is a </a:t>
            </a:r>
            <a:r>
              <a:rPr lang="hu-HU" sz="2400" i="1" dirty="0" err="1"/>
              <a:t>measure</a:t>
            </a:r>
            <a:r>
              <a:rPr lang="hu-HU" sz="2400" i="1" dirty="0"/>
              <a:t> of </a:t>
            </a:r>
            <a:r>
              <a:rPr lang="hu-HU" sz="2400" i="1" dirty="0" err="1"/>
              <a:t>how</a:t>
            </a:r>
            <a:r>
              <a:rPr lang="hu-HU" sz="2400" i="1" dirty="0"/>
              <a:t> </a:t>
            </a:r>
            <a:r>
              <a:rPr lang="hu-HU" sz="2400" i="1" dirty="0" err="1"/>
              <a:t>often</a:t>
            </a:r>
            <a:r>
              <a:rPr lang="hu-HU" sz="2400" i="1" dirty="0"/>
              <a:t> a </a:t>
            </a:r>
            <a:r>
              <a:rPr lang="hu-HU" sz="2400" i="1" dirty="0" err="1" smtClean="0"/>
              <a:t>randomly</a:t>
            </a:r>
            <a:r>
              <a:rPr lang="hu-HU" sz="2400" i="1" dirty="0" smtClean="0"/>
              <a:t> </a:t>
            </a:r>
            <a:r>
              <a:rPr lang="hu-HU" sz="2400" i="1" dirty="0" err="1"/>
              <a:t>chosen</a:t>
            </a:r>
            <a:r>
              <a:rPr lang="hu-HU" sz="2400" i="1" dirty="0"/>
              <a:t> </a:t>
            </a:r>
            <a:r>
              <a:rPr lang="hu-HU" sz="2400" i="1" dirty="0" err="1"/>
              <a:t>element</a:t>
            </a:r>
            <a:r>
              <a:rPr lang="hu-HU" sz="2400" i="1" dirty="0"/>
              <a:t> </a:t>
            </a:r>
            <a:r>
              <a:rPr lang="hu-HU" sz="2400" i="1" dirty="0" err="1"/>
              <a:t>from</a:t>
            </a:r>
            <a:r>
              <a:rPr lang="hu-HU" sz="2400" i="1" dirty="0"/>
              <a:t> </a:t>
            </a:r>
            <a:r>
              <a:rPr lang="hu-HU" sz="2400" i="1" dirty="0" err="1"/>
              <a:t>the</a:t>
            </a:r>
            <a:r>
              <a:rPr lang="hu-HU" sz="2400" i="1" dirty="0"/>
              <a:t> </a:t>
            </a:r>
            <a:r>
              <a:rPr lang="hu-HU" sz="2400" i="1" dirty="0" err="1"/>
              <a:t>set</a:t>
            </a:r>
            <a:r>
              <a:rPr lang="hu-HU" sz="2400" i="1" dirty="0"/>
              <a:t> </a:t>
            </a:r>
            <a:r>
              <a:rPr lang="hu-HU" sz="2400" i="1" dirty="0" err="1"/>
              <a:t>would</a:t>
            </a:r>
            <a:r>
              <a:rPr lang="hu-HU" sz="2400" i="1" dirty="0"/>
              <a:t> be </a:t>
            </a:r>
            <a:r>
              <a:rPr lang="hu-HU" sz="2400" i="1" dirty="0" err="1"/>
              <a:t>incorrectly</a:t>
            </a:r>
            <a:r>
              <a:rPr lang="hu-HU" sz="2400" i="1" dirty="0"/>
              <a:t> </a:t>
            </a:r>
            <a:r>
              <a:rPr lang="hu-HU" sz="2400" i="1" dirty="0" err="1"/>
              <a:t>labeled</a:t>
            </a:r>
            <a:r>
              <a:rPr lang="hu-HU" sz="2400" i="1" dirty="0"/>
              <a:t> </a:t>
            </a:r>
            <a:r>
              <a:rPr lang="hu-HU" sz="2400" i="1" dirty="0" err="1"/>
              <a:t>if</a:t>
            </a:r>
            <a:r>
              <a:rPr lang="hu-HU" sz="2400" i="1" dirty="0"/>
              <a:t> </a:t>
            </a:r>
            <a:r>
              <a:rPr lang="hu-HU" sz="2400" i="1" dirty="0" err="1"/>
              <a:t>it</a:t>
            </a:r>
            <a:r>
              <a:rPr lang="hu-HU" sz="2400" i="1" dirty="0"/>
              <a:t> </a:t>
            </a:r>
            <a:r>
              <a:rPr lang="hu-HU" sz="2400" i="1" dirty="0" err="1"/>
              <a:t>was</a:t>
            </a:r>
            <a:r>
              <a:rPr lang="hu-HU" sz="2400" i="1" dirty="0"/>
              <a:t> </a:t>
            </a:r>
            <a:r>
              <a:rPr lang="hu-HU" sz="2400" i="1" dirty="0" err="1"/>
              <a:t>randomly</a:t>
            </a:r>
            <a:r>
              <a:rPr lang="hu-HU" sz="2400" i="1" dirty="0"/>
              <a:t> </a:t>
            </a:r>
            <a:r>
              <a:rPr lang="hu-HU" sz="2400" i="1" dirty="0" err="1"/>
              <a:t>labeled</a:t>
            </a:r>
            <a:r>
              <a:rPr lang="hu-HU" sz="2400" i="1" dirty="0"/>
              <a:t> </a:t>
            </a:r>
            <a:r>
              <a:rPr lang="hu-HU" sz="2400" i="1" dirty="0" err="1"/>
              <a:t>according</a:t>
            </a:r>
            <a:r>
              <a:rPr lang="hu-HU" sz="2400" i="1" dirty="0"/>
              <a:t> </a:t>
            </a:r>
            <a:r>
              <a:rPr lang="hu-HU" sz="2400" i="1" dirty="0" err="1"/>
              <a:t>to</a:t>
            </a:r>
            <a:r>
              <a:rPr lang="hu-HU" sz="2400" i="1" dirty="0"/>
              <a:t> </a:t>
            </a:r>
            <a:r>
              <a:rPr lang="hu-HU" sz="2400" i="1" dirty="0" err="1"/>
              <a:t>the</a:t>
            </a:r>
            <a:r>
              <a:rPr lang="hu-HU" sz="2400" i="1" dirty="0"/>
              <a:t> </a:t>
            </a:r>
            <a:r>
              <a:rPr lang="hu-HU" sz="2400" i="1" dirty="0" err="1"/>
              <a:t>distribution</a:t>
            </a:r>
            <a:r>
              <a:rPr lang="hu-HU" sz="2400" i="1" dirty="0"/>
              <a:t> of </a:t>
            </a:r>
            <a:r>
              <a:rPr lang="hu-HU" sz="2400" i="1" dirty="0" err="1"/>
              <a:t>labels</a:t>
            </a:r>
            <a:r>
              <a:rPr lang="hu-HU" sz="2400" i="1" dirty="0"/>
              <a:t> </a:t>
            </a:r>
            <a:r>
              <a:rPr lang="hu-HU" sz="2400" i="1" dirty="0" err="1"/>
              <a:t>in</a:t>
            </a:r>
            <a:r>
              <a:rPr lang="hu-HU" sz="2400" i="1" dirty="0"/>
              <a:t> </a:t>
            </a:r>
            <a:r>
              <a:rPr lang="hu-HU" sz="2400" i="1" dirty="0" err="1"/>
              <a:t>the</a:t>
            </a:r>
            <a:r>
              <a:rPr lang="hu-HU" sz="2400" i="1" dirty="0"/>
              <a:t> </a:t>
            </a:r>
            <a:r>
              <a:rPr lang="hu-HU" sz="2400" i="1" dirty="0" err="1"/>
              <a:t>subset</a:t>
            </a:r>
            <a:r>
              <a:rPr lang="hu-HU" sz="2400" i="1" dirty="0"/>
              <a:t>.</a:t>
            </a:r>
            <a:r>
              <a:rPr lang="hu-HU" sz="2400" dirty="0"/>
              <a:t>”</a:t>
            </a:r>
          </a:p>
          <a:p>
            <a:endParaRPr lang="hu-HU" sz="2800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448" y="5070692"/>
            <a:ext cx="6786372" cy="1022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Egyenes összekötő nyíllal 8"/>
          <p:cNvCxnSpPr/>
          <p:nvPr/>
        </p:nvCxnSpPr>
        <p:spPr>
          <a:xfrm>
            <a:off x="2362320" y="3933056"/>
            <a:ext cx="637336" cy="144016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Egyenes összekötő nyíllal 11"/>
          <p:cNvCxnSpPr/>
          <p:nvPr/>
        </p:nvCxnSpPr>
        <p:spPr>
          <a:xfrm>
            <a:off x="2851812" y="4344378"/>
            <a:ext cx="665692" cy="95683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Egyenes összekötő nyíllal 13"/>
          <p:cNvCxnSpPr/>
          <p:nvPr/>
        </p:nvCxnSpPr>
        <p:spPr>
          <a:xfrm>
            <a:off x="2851812" y="4344378"/>
            <a:ext cx="2658932" cy="1028838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Egyenes összekötő nyíllal 16"/>
          <p:cNvCxnSpPr/>
          <p:nvPr/>
        </p:nvCxnSpPr>
        <p:spPr>
          <a:xfrm>
            <a:off x="2362320" y="3933056"/>
            <a:ext cx="2509544" cy="144016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églalap 3"/>
          <p:cNvSpPr/>
          <p:nvPr/>
        </p:nvSpPr>
        <p:spPr>
          <a:xfrm>
            <a:off x="1343472" y="3521734"/>
            <a:ext cx="2448272" cy="41132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3" name="Téglalap 12"/>
          <p:cNvSpPr/>
          <p:nvPr/>
        </p:nvSpPr>
        <p:spPr>
          <a:xfrm>
            <a:off x="1343472" y="3933056"/>
            <a:ext cx="2592288" cy="41132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66370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116632"/>
            <a:ext cx="10972800" cy="1143000"/>
          </a:xfrm>
        </p:spPr>
        <p:txBody>
          <a:bodyPr/>
          <a:lstStyle/>
          <a:p>
            <a:r>
              <a:rPr lang="hu-HU" altLang="hu-HU" dirty="0" smtClean="0">
                <a:solidFill>
                  <a:schemeClr val="tx1"/>
                </a:solidFill>
              </a:rPr>
              <a:t>Példa feladat</a:t>
            </a:r>
            <a:endParaRPr lang="hu-HU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3612" y="1124744"/>
            <a:ext cx="6984776" cy="4959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0205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6240" y="2132856"/>
            <a:ext cx="3857538" cy="889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116632"/>
            <a:ext cx="10972800" cy="1143000"/>
          </a:xfrm>
        </p:spPr>
        <p:txBody>
          <a:bodyPr/>
          <a:lstStyle/>
          <a:p>
            <a:r>
              <a:rPr lang="en-US" altLang="hu-HU" dirty="0" err="1" smtClean="0">
                <a:solidFill>
                  <a:schemeClr val="tx1"/>
                </a:solidFill>
              </a:rPr>
              <a:t>Gini</a:t>
            </a:r>
            <a:r>
              <a:rPr lang="en-US" altLang="hu-HU" dirty="0" smtClean="0">
                <a:solidFill>
                  <a:schemeClr val="tx1"/>
                </a:solidFill>
              </a:rPr>
              <a:t> </a:t>
            </a:r>
            <a:r>
              <a:rPr lang="hu-HU" altLang="hu-HU" dirty="0" err="1" smtClean="0">
                <a:solidFill>
                  <a:schemeClr val="tx1"/>
                </a:solidFill>
              </a:rPr>
              <a:t>impurity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53142" y="1259632"/>
            <a:ext cx="10843458" cy="4525963"/>
          </a:xfrm>
        </p:spPr>
        <p:txBody>
          <a:bodyPr/>
          <a:lstStyle/>
          <a:p>
            <a:r>
              <a:rPr lang="en-US" sz="2800" dirty="0" err="1" smtClean="0"/>
              <a:t>Gini</a:t>
            </a:r>
            <a:r>
              <a:rPr lang="en-US" sz="2800" dirty="0" smtClean="0"/>
              <a:t> impurity:</a:t>
            </a:r>
          </a:p>
          <a:p>
            <a:pPr lvl="1"/>
            <a:endParaRPr lang="en-US" sz="2400" dirty="0" smtClean="0"/>
          </a:p>
          <a:p>
            <a:r>
              <a:rPr lang="hu-HU" sz="2800" dirty="0" smtClean="0"/>
              <a:t>Az </a:t>
            </a:r>
            <a:r>
              <a:rPr lang="hu-HU" sz="2800" dirty="0"/>
              <a:t>ágak Gini indexe pedig így számolható:</a:t>
            </a:r>
          </a:p>
          <a:p>
            <a:pPr marL="457200" lvl="1" indent="0">
              <a:buNone/>
            </a:pPr>
            <a:r>
              <a:rPr lang="en-US" sz="2400" dirty="0" smtClean="0"/>
              <a:t>(</a:t>
            </a:r>
            <a:r>
              <a:rPr lang="en-US" sz="2400" dirty="0" err="1" smtClean="0"/>
              <a:t>az</a:t>
            </a:r>
            <a:r>
              <a:rPr lang="en-US" sz="2400" dirty="0" smtClean="0"/>
              <a:t> </a:t>
            </a:r>
            <a:r>
              <a:rPr lang="en-US" sz="2400" dirty="0" err="1" smtClean="0"/>
              <a:t>egyes</a:t>
            </a:r>
            <a:r>
              <a:rPr lang="hu-HU" sz="2400" dirty="0" smtClean="0"/>
              <a:t> ágak Gini értéke a példaszámmal súlyozva)</a:t>
            </a:r>
            <a:endParaRPr lang="hu-HU" sz="2400" dirty="0"/>
          </a:p>
          <a:p>
            <a:r>
              <a:rPr lang="hu-HU" sz="2800" dirty="0"/>
              <a:t>Végül a „Gini </a:t>
            </a:r>
            <a:r>
              <a:rPr lang="hu-HU" sz="2800" dirty="0" err="1"/>
              <a:t>gain</a:t>
            </a:r>
            <a:r>
              <a:rPr lang="hu-HU" sz="2800" dirty="0"/>
              <a:t>” az információnyereséggel analóg módon </a:t>
            </a:r>
            <a:r>
              <a:rPr lang="hu-HU" sz="2800" dirty="0" smtClean="0"/>
              <a:t>számolható</a:t>
            </a:r>
            <a:endParaRPr lang="en-US" sz="2800" dirty="0" smtClean="0"/>
          </a:p>
          <a:p>
            <a:pPr lvl="1"/>
            <a:r>
              <a:rPr lang="en-US" sz="2400" dirty="0" smtClean="0"/>
              <a:t>De </a:t>
            </a:r>
            <a:r>
              <a:rPr lang="hu-HU" sz="2400" dirty="0" smtClean="0"/>
              <a:t>nem létszükséglet (nagyobb </a:t>
            </a:r>
            <a:r>
              <a:rPr lang="hu-HU" sz="2400" dirty="0" err="1" smtClean="0"/>
              <a:t>Gain</a:t>
            </a:r>
            <a:r>
              <a:rPr lang="en-US" sz="2400" dirty="0" smtClean="0"/>
              <a:t> </a:t>
            </a:r>
            <a:r>
              <a:rPr lang="en-US" sz="2400" dirty="0" smtClean="0">
                <a:sym typeface="Wingdings" panose="05000000000000000000" pitchFamily="2" charset="2"/>
              </a:rPr>
              <a:t></a:t>
            </a:r>
            <a:r>
              <a:rPr lang="hu-HU" sz="2400" dirty="0" smtClean="0"/>
              <a:t> kisebb Gini </a:t>
            </a:r>
            <a:r>
              <a:rPr lang="hu-HU" sz="2400" dirty="0" err="1" smtClean="0"/>
              <a:t>impurity</a:t>
            </a:r>
            <a:r>
              <a:rPr lang="en-US" sz="2400" dirty="0" smtClean="0"/>
              <a:t>)</a:t>
            </a:r>
            <a:endParaRPr lang="hu-HU" sz="2400" dirty="0"/>
          </a:p>
          <a:p>
            <a:r>
              <a:rPr lang="en-US" sz="2800" dirty="0" smtClean="0"/>
              <a:t>CART m</a:t>
            </a:r>
            <a:r>
              <a:rPr lang="hu-HU" sz="2800" dirty="0" err="1" smtClean="0"/>
              <a:t>ásik</a:t>
            </a:r>
            <a:r>
              <a:rPr lang="hu-HU" sz="2800" dirty="0" smtClean="0"/>
              <a:t> különbség</a:t>
            </a:r>
            <a:r>
              <a:rPr lang="en-US" sz="2800" dirty="0" smtClean="0"/>
              <a:t>e</a:t>
            </a:r>
            <a:r>
              <a:rPr lang="hu-HU" sz="2800" dirty="0" smtClean="0"/>
              <a:t>: </a:t>
            </a:r>
            <a:r>
              <a:rPr lang="hu-HU" sz="2800" dirty="0"/>
              <a:t>többváltozós döntéseket is tud használni</a:t>
            </a:r>
          </a:p>
          <a:p>
            <a:pPr lvl="1"/>
            <a:r>
              <a:rPr lang="hu-HU" sz="2400" dirty="0"/>
              <a:t>Egyszerre több </a:t>
            </a:r>
            <a:r>
              <a:rPr lang="hu-HU" sz="2400" dirty="0" smtClean="0"/>
              <a:t>attribútumra </a:t>
            </a:r>
            <a:r>
              <a:rPr lang="hu-HU" sz="2400" dirty="0"/>
              <a:t>is rákérdezünk, nem csak egyre (ld. később)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3752" y="1052736"/>
            <a:ext cx="6786372" cy="1022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5367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116632"/>
            <a:ext cx="10972800" cy="1143000"/>
          </a:xfrm>
        </p:spPr>
        <p:txBody>
          <a:bodyPr/>
          <a:lstStyle/>
          <a:p>
            <a:r>
              <a:rPr lang="hu-HU" altLang="hu-HU" dirty="0" smtClean="0">
                <a:solidFill>
                  <a:schemeClr val="tx1"/>
                </a:solidFill>
              </a:rPr>
              <a:t>Példa </a:t>
            </a:r>
            <a:r>
              <a:rPr lang="en-US" altLang="hu-HU" dirty="0" err="1" smtClean="0">
                <a:solidFill>
                  <a:schemeClr val="tx1"/>
                </a:solidFill>
              </a:rPr>
              <a:t>Gini</a:t>
            </a:r>
            <a:r>
              <a:rPr lang="en-US" altLang="hu-HU" dirty="0" smtClean="0">
                <a:solidFill>
                  <a:schemeClr val="tx1"/>
                </a:solidFill>
              </a:rPr>
              <a:t> Impurity-re (NEM gain!)</a:t>
            </a: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0168" y="3903492"/>
            <a:ext cx="4151736" cy="2261812"/>
          </a:xfrm>
          <a:prstGeom prst="rect">
            <a:avLst/>
          </a:prstGeom>
        </p:spPr>
      </p:pic>
      <p:grpSp>
        <p:nvGrpSpPr>
          <p:cNvPr id="6" name="Group 13"/>
          <p:cNvGrpSpPr>
            <a:grpSpLocks/>
          </p:cNvGrpSpPr>
          <p:nvPr/>
        </p:nvGrpSpPr>
        <p:grpSpPr bwMode="auto">
          <a:xfrm>
            <a:off x="7279828" y="3874417"/>
            <a:ext cx="3568700" cy="2074863"/>
            <a:chOff x="3408" y="2880"/>
            <a:chExt cx="2248" cy="1154"/>
          </a:xfrm>
        </p:grpSpPr>
        <p:sp>
          <p:nvSpPr>
            <p:cNvPr id="7" name="Line 14"/>
            <p:cNvSpPr>
              <a:spLocks noChangeShapeType="1"/>
            </p:cNvSpPr>
            <p:nvPr/>
          </p:nvSpPr>
          <p:spPr bwMode="auto">
            <a:xfrm flipH="1">
              <a:off x="3806" y="3091"/>
              <a:ext cx="475" cy="66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hu-HU"/>
            </a:p>
          </p:txBody>
        </p:sp>
        <p:sp>
          <p:nvSpPr>
            <p:cNvPr id="8" name="Line 15"/>
            <p:cNvSpPr>
              <a:spLocks noChangeShapeType="1"/>
            </p:cNvSpPr>
            <p:nvPr/>
          </p:nvSpPr>
          <p:spPr bwMode="auto">
            <a:xfrm>
              <a:off x="4439" y="3091"/>
              <a:ext cx="435" cy="66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hu-HU"/>
            </a:p>
          </p:txBody>
        </p:sp>
        <p:sp>
          <p:nvSpPr>
            <p:cNvPr id="9" name="Text Box 16"/>
            <p:cNvSpPr txBox="1">
              <a:spLocks noChangeArrowheads="1"/>
            </p:cNvSpPr>
            <p:nvPr/>
          </p:nvSpPr>
          <p:spPr bwMode="auto">
            <a:xfrm>
              <a:off x="4123" y="2880"/>
              <a:ext cx="556" cy="275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rgbClr val="333333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rgbClr val="333333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rgbClr val="333333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rgbClr val="333333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rgbClr val="333333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rgbClr val="333333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rgbClr val="333333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rgbClr val="333333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rgbClr val="333333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hu-HU" sz="2400" b="0" dirty="0">
                  <a:solidFill>
                    <a:schemeClr val="tx1"/>
                  </a:solidFill>
                  <a:latin typeface="Tahoma" panose="020B0604030504040204" pitchFamily="34" charset="0"/>
                </a:rPr>
                <a:t>A</a:t>
              </a:r>
              <a:r>
                <a:rPr lang="en-US" altLang="hu-HU" sz="2400" b="0" baseline="-25000" dirty="0">
                  <a:solidFill>
                    <a:schemeClr val="tx1"/>
                  </a:solidFill>
                  <a:latin typeface="Tahoma" panose="020B0604030504040204" pitchFamily="34" charset="0"/>
                </a:rPr>
                <a:t>2</a:t>
              </a:r>
              <a:r>
                <a:rPr lang="en-US" altLang="hu-HU" sz="2400" b="0" dirty="0">
                  <a:solidFill>
                    <a:schemeClr val="tx1"/>
                  </a:solidFill>
                  <a:latin typeface="Tahoma" panose="020B0604030504040204" pitchFamily="34" charset="0"/>
                </a:rPr>
                <a:t>=?</a:t>
              </a:r>
            </a:p>
          </p:txBody>
        </p:sp>
        <p:sp>
          <p:nvSpPr>
            <p:cNvPr id="10" name="Text Box 17"/>
            <p:cNvSpPr txBox="1">
              <a:spLocks noChangeArrowheads="1"/>
            </p:cNvSpPr>
            <p:nvPr/>
          </p:nvSpPr>
          <p:spPr bwMode="auto">
            <a:xfrm>
              <a:off x="3727" y="3372"/>
              <a:ext cx="504" cy="275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rgbClr val="333333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rgbClr val="333333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rgbClr val="333333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rgbClr val="333333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rgbClr val="333333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rgbClr val="333333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rgbClr val="333333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rgbClr val="333333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rgbClr val="333333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hu-HU" altLang="hu-HU" sz="2400" b="0">
                  <a:solidFill>
                    <a:schemeClr val="tx1"/>
                  </a:solidFill>
                  <a:latin typeface="Tahoma" panose="020B0604030504040204" pitchFamily="34" charset="0"/>
                </a:rPr>
                <a:t>Igaz</a:t>
              </a:r>
              <a:endParaRPr lang="en-US" altLang="hu-HU" sz="2400" b="0">
                <a:solidFill>
                  <a:schemeClr val="tx1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11" name="Text Box 18"/>
            <p:cNvSpPr txBox="1">
              <a:spLocks noChangeArrowheads="1"/>
            </p:cNvSpPr>
            <p:nvPr/>
          </p:nvSpPr>
          <p:spPr bwMode="auto">
            <a:xfrm>
              <a:off x="4518" y="3372"/>
              <a:ext cx="662" cy="275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rgbClr val="333333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rgbClr val="333333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rgbClr val="333333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rgbClr val="333333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rgbClr val="333333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rgbClr val="333333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rgbClr val="333333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rgbClr val="333333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rgbClr val="333333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hu-HU" altLang="hu-HU" sz="2400" b="0">
                  <a:solidFill>
                    <a:schemeClr val="tx1"/>
                  </a:solidFill>
                  <a:latin typeface="Tahoma" panose="020B0604030504040204" pitchFamily="34" charset="0"/>
                </a:rPr>
                <a:t>Hamis</a:t>
              </a:r>
              <a:endParaRPr lang="en-US" altLang="hu-HU" sz="2400" b="0">
                <a:solidFill>
                  <a:schemeClr val="tx1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12" name="Text Box 19"/>
            <p:cNvSpPr txBox="1">
              <a:spLocks noChangeArrowheads="1"/>
            </p:cNvSpPr>
            <p:nvPr/>
          </p:nvSpPr>
          <p:spPr bwMode="auto">
            <a:xfrm>
              <a:off x="3408" y="3744"/>
              <a:ext cx="1036" cy="276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rgbClr val="333333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rgbClr val="333333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rgbClr val="333333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rgbClr val="333333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rgbClr val="333333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rgbClr val="333333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rgbClr val="333333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rgbClr val="333333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rgbClr val="333333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hu-HU" sz="2400" b="0" dirty="0">
                  <a:solidFill>
                    <a:schemeClr val="tx1"/>
                  </a:solidFill>
                  <a:latin typeface="Tahoma" panose="020B0604030504040204" pitchFamily="34" charset="0"/>
                </a:rPr>
                <a:t>[18+, 33-]</a:t>
              </a:r>
            </a:p>
          </p:txBody>
        </p:sp>
        <p:sp>
          <p:nvSpPr>
            <p:cNvPr id="13" name="Text Box 20"/>
            <p:cNvSpPr txBox="1">
              <a:spLocks noChangeArrowheads="1"/>
            </p:cNvSpPr>
            <p:nvPr/>
          </p:nvSpPr>
          <p:spPr bwMode="auto">
            <a:xfrm>
              <a:off x="4714" y="3758"/>
              <a:ext cx="931" cy="276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rgbClr val="333333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rgbClr val="333333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rgbClr val="333333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rgbClr val="333333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rgbClr val="333333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rgbClr val="333333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rgbClr val="333333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rgbClr val="333333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rgbClr val="333333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hu-HU" sz="2400" b="0">
                  <a:solidFill>
                    <a:schemeClr val="tx1"/>
                  </a:solidFill>
                  <a:latin typeface="Tahoma" panose="020B0604030504040204" pitchFamily="34" charset="0"/>
                </a:rPr>
                <a:t>[11+, 2-]</a:t>
              </a:r>
            </a:p>
          </p:txBody>
        </p:sp>
        <p:sp>
          <p:nvSpPr>
            <p:cNvPr id="14" name="Text Box 21"/>
            <p:cNvSpPr txBox="1">
              <a:spLocks noChangeArrowheads="1"/>
            </p:cNvSpPr>
            <p:nvPr/>
          </p:nvSpPr>
          <p:spPr bwMode="auto">
            <a:xfrm>
              <a:off x="4704" y="2880"/>
              <a:ext cx="952" cy="2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rgbClr val="333333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rgbClr val="333333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rgbClr val="333333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rgbClr val="333333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rgbClr val="333333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rgbClr val="333333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rgbClr val="333333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rgbClr val="333333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rgbClr val="333333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hu-HU" sz="2400" b="0">
                  <a:solidFill>
                    <a:schemeClr val="tx1"/>
                  </a:solidFill>
                  <a:latin typeface="Tahoma" panose="020B0604030504040204" pitchFamily="34" charset="0"/>
                </a:rPr>
                <a:t>[29+,35-]</a:t>
              </a:r>
            </a:p>
          </p:txBody>
        </p:sp>
      </p:grpSp>
      <p:sp>
        <p:nvSpPr>
          <p:cNvPr id="16" name="Text Box 13"/>
          <p:cNvSpPr txBox="1">
            <a:spLocks noChangeArrowheads="1"/>
          </p:cNvSpPr>
          <p:nvPr/>
        </p:nvSpPr>
        <p:spPr bwMode="auto">
          <a:xfrm>
            <a:off x="6820446" y="1062986"/>
            <a:ext cx="4248279" cy="2925929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rgbClr val="3333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rgbClr val="333333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333333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rgbClr val="333333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rgbClr val="333333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333333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333333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333333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333333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ts val="0"/>
              </a:spcBef>
              <a:buNone/>
            </a:pPr>
            <a:r>
              <a:rPr lang="sv-SE" altLang="hu-HU" sz="2200" b="0" dirty="0">
                <a:latin typeface="+mn-lt"/>
              </a:rPr>
              <a:t>Gini([18+,33-]) = </a:t>
            </a:r>
          </a:p>
          <a:p>
            <a:pPr eaLnBrk="1" hangingPunct="1">
              <a:spcBef>
                <a:spcPts val="0"/>
              </a:spcBef>
              <a:buNone/>
            </a:pPr>
            <a:r>
              <a:rPr lang="sv-SE" altLang="hu-HU" sz="2200" b="0" dirty="0">
                <a:latin typeface="+mn-lt"/>
              </a:rPr>
              <a:t>= 1 - ((18/51)2 +(33/51)2) = 0,46</a:t>
            </a:r>
          </a:p>
          <a:p>
            <a:pPr eaLnBrk="1" hangingPunct="1">
              <a:spcBef>
                <a:spcPts val="0"/>
              </a:spcBef>
              <a:buNone/>
            </a:pPr>
            <a:r>
              <a:rPr lang="sv-SE" altLang="hu-HU" sz="2200" b="0" dirty="0">
                <a:latin typeface="+mn-lt"/>
              </a:rPr>
              <a:t>Gini([11+,2-]) = </a:t>
            </a:r>
          </a:p>
          <a:p>
            <a:pPr eaLnBrk="1" hangingPunct="1">
              <a:spcBef>
                <a:spcPts val="0"/>
              </a:spcBef>
              <a:buNone/>
            </a:pPr>
            <a:r>
              <a:rPr lang="sv-SE" altLang="hu-HU" sz="2200" b="0" dirty="0">
                <a:latin typeface="+mn-lt"/>
              </a:rPr>
              <a:t>= 1 - ((11/13)2 +(2/13)2) = 0,26</a:t>
            </a:r>
          </a:p>
          <a:p>
            <a:pPr eaLnBrk="1" hangingPunct="1">
              <a:lnSpc>
                <a:spcPct val="50000"/>
              </a:lnSpc>
              <a:spcBef>
                <a:spcPts val="1320"/>
              </a:spcBef>
              <a:buNone/>
            </a:pPr>
            <a:r>
              <a:rPr lang="en-US" altLang="hu-HU" sz="2200" b="0" dirty="0">
                <a:latin typeface="+mn-lt"/>
              </a:rPr>
              <a:t>Weighted Impurity =</a:t>
            </a:r>
            <a:endParaRPr lang="sv-SE" altLang="hu-HU" sz="2200" b="0" dirty="0">
              <a:latin typeface="+mn-lt"/>
            </a:endParaRPr>
          </a:p>
          <a:p>
            <a:pPr eaLnBrk="1" hangingPunct="1">
              <a:lnSpc>
                <a:spcPct val="50000"/>
              </a:lnSpc>
              <a:spcBef>
                <a:spcPts val="1320"/>
              </a:spcBef>
              <a:buNone/>
            </a:pPr>
            <a:r>
              <a:rPr lang="sv-SE" altLang="hu-HU" sz="2200" b="0" dirty="0">
                <a:latin typeface="+mn-lt"/>
              </a:rPr>
              <a:t>      </a:t>
            </a:r>
            <a:r>
              <a:rPr lang="sv-SE" altLang="hu-HU" sz="2200" b="0" dirty="0" smtClean="0">
                <a:latin typeface="+mn-lt"/>
              </a:rPr>
              <a:t>51/64 </a:t>
            </a:r>
            <a:r>
              <a:rPr lang="sv-SE" altLang="hu-HU" sz="2200" b="0" dirty="0">
                <a:latin typeface="+mn-lt"/>
              </a:rPr>
              <a:t>* Gini([18+, 33-]) </a:t>
            </a:r>
          </a:p>
          <a:p>
            <a:pPr eaLnBrk="1" hangingPunct="1">
              <a:lnSpc>
                <a:spcPct val="70000"/>
              </a:lnSpc>
              <a:spcBef>
                <a:spcPts val="1320"/>
              </a:spcBef>
              <a:buNone/>
            </a:pPr>
            <a:r>
              <a:rPr lang="sv-SE" altLang="hu-HU" sz="2200" b="0" dirty="0">
                <a:latin typeface="+mn-lt"/>
              </a:rPr>
              <a:t>      </a:t>
            </a:r>
            <a:r>
              <a:rPr lang="sv-SE" altLang="hu-HU" sz="2200" b="0" dirty="0" smtClean="0">
                <a:latin typeface="+mn-lt"/>
              </a:rPr>
              <a:t>13/64 </a:t>
            </a:r>
            <a:r>
              <a:rPr lang="sv-SE" altLang="hu-HU" sz="2200" b="0" dirty="0">
                <a:latin typeface="+mn-lt"/>
              </a:rPr>
              <a:t>* Gini([11+, 2-])</a:t>
            </a:r>
          </a:p>
          <a:p>
            <a:pPr eaLnBrk="1" hangingPunct="1">
              <a:lnSpc>
                <a:spcPct val="70000"/>
              </a:lnSpc>
              <a:spcBef>
                <a:spcPts val="1320"/>
              </a:spcBef>
              <a:buNone/>
            </a:pPr>
            <a:r>
              <a:rPr lang="sv-SE" altLang="hu-HU" sz="2200" b="0" dirty="0">
                <a:latin typeface="+mn-lt"/>
              </a:rPr>
              <a:t>       = </a:t>
            </a:r>
            <a:r>
              <a:rPr lang="sv-SE" altLang="hu-HU" sz="2200" b="0" dirty="0" smtClean="0">
                <a:latin typeface="+mn-lt"/>
              </a:rPr>
              <a:t>0,42</a:t>
            </a:r>
            <a:endParaRPr lang="en-US" altLang="hu-HU" sz="2200" b="0" dirty="0">
              <a:latin typeface="+mn-lt"/>
            </a:endParaRPr>
          </a:p>
        </p:txBody>
      </p:sp>
      <p:sp>
        <p:nvSpPr>
          <p:cNvPr id="17" name="Text Box 13"/>
          <p:cNvSpPr txBox="1">
            <a:spLocks noChangeArrowheads="1"/>
          </p:cNvSpPr>
          <p:nvPr/>
        </p:nvSpPr>
        <p:spPr bwMode="auto">
          <a:xfrm>
            <a:off x="1199456" y="1052736"/>
            <a:ext cx="3959738" cy="2941126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rgbClr val="3333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rgbClr val="333333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333333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rgbClr val="333333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rgbClr val="333333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333333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333333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333333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333333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ts val="0"/>
              </a:spcBef>
              <a:buFontTx/>
              <a:buNone/>
            </a:pPr>
            <a:r>
              <a:rPr lang="sv-SE" altLang="hu-HU" sz="2200" b="0" dirty="0" smtClean="0">
                <a:latin typeface="+mn-lt"/>
              </a:rPr>
              <a:t>Gini([</a:t>
            </a:r>
            <a:r>
              <a:rPr lang="sv-SE" altLang="hu-HU" sz="2200" b="0" dirty="0">
                <a:latin typeface="+mn-lt"/>
              </a:rPr>
              <a:t>21+,5-]) </a:t>
            </a:r>
            <a:r>
              <a:rPr lang="sv-SE" altLang="hu-HU" sz="2200" b="0" dirty="0" smtClean="0">
                <a:latin typeface="+mn-lt"/>
              </a:rPr>
              <a:t>= </a:t>
            </a:r>
          </a:p>
          <a:p>
            <a:pPr eaLnBrk="1" hangingPunct="1">
              <a:spcBef>
                <a:spcPts val="0"/>
              </a:spcBef>
              <a:buFontTx/>
              <a:buNone/>
            </a:pPr>
            <a:r>
              <a:rPr lang="sv-SE" altLang="hu-HU" sz="2200" b="0" dirty="0" smtClean="0">
                <a:latin typeface="+mn-lt"/>
              </a:rPr>
              <a:t>= 1 - ((21/26)</a:t>
            </a:r>
            <a:r>
              <a:rPr lang="sv-SE" altLang="hu-HU" sz="2200" b="0" baseline="30000" dirty="0" smtClean="0">
                <a:latin typeface="+mn-lt"/>
              </a:rPr>
              <a:t>2 </a:t>
            </a:r>
            <a:r>
              <a:rPr lang="sv-SE" altLang="hu-HU" sz="2200" b="0" dirty="0" smtClean="0">
                <a:latin typeface="+mn-lt"/>
              </a:rPr>
              <a:t>+(5/26)</a:t>
            </a:r>
            <a:r>
              <a:rPr lang="sv-SE" altLang="hu-HU" sz="2200" b="0" baseline="30000" dirty="0" smtClean="0">
                <a:latin typeface="+mn-lt"/>
              </a:rPr>
              <a:t>2</a:t>
            </a:r>
            <a:r>
              <a:rPr lang="sv-SE" altLang="hu-HU" sz="2200" b="0" dirty="0" smtClean="0">
                <a:latin typeface="+mn-lt"/>
              </a:rPr>
              <a:t>) = 0,31</a:t>
            </a:r>
            <a:endParaRPr lang="sv-SE" altLang="hu-HU" sz="2200" b="0" baseline="30000" dirty="0">
              <a:latin typeface="+mn-lt"/>
            </a:endParaRPr>
          </a:p>
          <a:p>
            <a:pPr eaLnBrk="1" hangingPunct="1">
              <a:spcBef>
                <a:spcPts val="0"/>
              </a:spcBef>
              <a:buFontTx/>
              <a:buNone/>
            </a:pPr>
            <a:r>
              <a:rPr lang="sv-SE" altLang="hu-HU" sz="2200" b="0" dirty="0">
                <a:latin typeface="+mn-lt"/>
              </a:rPr>
              <a:t>Gini</a:t>
            </a:r>
            <a:r>
              <a:rPr lang="sv-SE" altLang="hu-HU" sz="2200" b="0" dirty="0" smtClean="0">
                <a:latin typeface="+mn-lt"/>
              </a:rPr>
              <a:t>([</a:t>
            </a:r>
            <a:r>
              <a:rPr lang="sv-SE" altLang="hu-HU" sz="2200" b="0" dirty="0">
                <a:latin typeface="+mn-lt"/>
              </a:rPr>
              <a:t>8</a:t>
            </a:r>
            <a:r>
              <a:rPr lang="sv-SE" altLang="hu-HU" sz="2200" b="0" dirty="0" smtClean="0">
                <a:latin typeface="+mn-lt"/>
              </a:rPr>
              <a:t>+,30-]) </a:t>
            </a:r>
            <a:r>
              <a:rPr lang="sv-SE" altLang="hu-HU" sz="2200" b="0" dirty="0">
                <a:latin typeface="+mn-lt"/>
              </a:rPr>
              <a:t>= </a:t>
            </a:r>
          </a:p>
          <a:p>
            <a:pPr eaLnBrk="1" hangingPunct="1">
              <a:spcBef>
                <a:spcPts val="0"/>
              </a:spcBef>
              <a:buFontTx/>
              <a:buNone/>
            </a:pPr>
            <a:r>
              <a:rPr lang="sv-SE" altLang="hu-HU" sz="2200" b="0" dirty="0">
                <a:latin typeface="+mn-lt"/>
              </a:rPr>
              <a:t>= 1 - </a:t>
            </a:r>
            <a:r>
              <a:rPr lang="sv-SE" altLang="hu-HU" sz="2200" b="0" dirty="0" smtClean="0">
                <a:latin typeface="+mn-lt"/>
              </a:rPr>
              <a:t>((8/38)</a:t>
            </a:r>
            <a:r>
              <a:rPr lang="sv-SE" altLang="hu-HU" sz="2200" b="0" baseline="30000" dirty="0" smtClean="0">
                <a:latin typeface="+mn-lt"/>
              </a:rPr>
              <a:t>2 </a:t>
            </a:r>
            <a:r>
              <a:rPr lang="sv-SE" altLang="hu-HU" sz="2200" b="0" dirty="0" smtClean="0">
                <a:latin typeface="+mn-lt"/>
              </a:rPr>
              <a:t>+(30/38)</a:t>
            </a:r>
            <a:r>
              <a:rPr lang="sv-SE" altLang="hu-HU" sz="2200" b="0" baseline="30000" dirty="0" smtClean="0">
                <a:latin typeface="+mn-lt"/>
              </a:rPr>
              <a:t>2</a:t>
            </a:r>
            <a:r>
              <a:rPr lang="sv-SE" altLang="hu-HU" sz="2200" b="0" dirty="0">
                <a:latin typeface="+mn-lt"/>
              </a:rPr>
              <a:t>) = </a:t>
            </a:r>
            <a:r>
              <a:rPr lang="sv-SE" altLang="hu-HU" sz="2200" b="0" dirty="0" smtClean="0">
                <a:latin typeface="+mn-lt"/>
              </a:rPr>
              <a:t>0,33</a:t>
            </a:r>
            <a:endParaRPr lang="sv-SE" altLang="hu-HU" sz="2200" b="0" baseline="30000" dirty="0">
              <a:latin typeface="+mn-lt"/>
            </a:endParaRPr>
          </a:p>
          <a:p>
            <a:pPr eaLnBrk="1" hangingPunct="1">
              <a:lnSpc>
                <a:spcPct val="50000"/>
              </a:lnSpc>
              <a:spcBef>
                <a:spcPct val="50000"/>
              </a:spcBef>
              <a:buFontTx/>
              <a:buNone/>
            </a:pPr>
            <a:r>
              <a:rPr lang="sv-SE" altLang="hu-HU" sz="2200" b="0" dirty="0" smtClean="0">
                <a:latin typeface="+mn-lt"/>
              </a:rPr>
              <a:t>Weighted Impurity =</a:t>
            </a:r>
            <a:endParaRPr lang="sv-SE" altLang="hu-HU" sz="2200" b="0" dirty="0">
              <a:latin typeface="+mn-lt"/>
            </a:endParaRPr>
          </a:p>
          <a:p>
            <a:pPr eaLnBrk="1" hangingPunct="1">
              <a:lnSpc>
                <a:spcPct val="50000"/>
              </a:lnSpc>
              <a:spcBef>
                <a:spcPct val="50000"/>
              </a:spcBef>
              <a:buFontTx/>
              <a:buNone/>
            </a:pPr>
            <a:r>
              <a:rPr lang="sv-SE" altLang="hu-HU" sz="2200" b="0" dirty="0" smtClean="0">
                <a:latin typeface="+mn-lt"/>
              </a:rPr>
              <a:t>      26/64*Gini([</a:t>
            </a:r>
            <a:r>
              <a:rPr lang="sv-SE" altLang="hu-HU" sz="2200" b="0" dirty="0">
                <a:latin typeface="+mn-lt"/>
              </a:rPr>
              <a:t>21+,5-]) +</a:t>
            </a:r>
          </a:p>
          <a:p>
            <a:pPr eaLnBrk="1" hangingPunct="1">
              <a:lnSpc>
                <a:spcPct val="70000"/>
              </a:lnSpc>
              <a:spcBef>
                <a:spcPct val="50000"/>
              </a:spcBef>
              <a:buFontTx/>
              <a:buNone/>
            </a:pPr>
            <a:r>
              <a:rPr lang="sv-SE" altLang="hu-HU" sz="2200" b="0" dirty="0">
                <a:latin typeface="+mn-lt"/>
              </a:rPr>
              <a:t>      </a:t>
            </a:r>
            <a:r>
              <a:rPr lang="sv-SE" altLang="hu-HU" sz="2200" b="0" dirty="0" smtClean="0">
                <a:latin typeface="+mn-lt"/>
              </a:rPr>
              <a:t>38/64*Gini([</a:t>
            </a:r>
            <a:r>
              <a:rPr lang="sv-SE" altLang="hu-HU" sz="2200" b="0" dirty="0">
                <a:latin typeface="+mn-lt"/>
              </a:rPr>
              <a:t>8+,30-])</a:t>
            </a:r>
          </a:p>
          <a:p>
            <a:pPr eaLnBrk="1" hangingPunct="1">
              <a:lnSpc>
                <a:spcPct val="70000"/>
              </a:lnSpc>
              <a:spcBef>
                <a:spcPct val="50000"/>
              </a:spcBef>
              <a:buFontTx/>
              <a:buNone/>
            </a:pPr>
            <a:r>
              <a:rPr lang="sv-SE" altLang="hu-HU" sz="2200" b="0" dirty="0">
                <a:latin typeface="+mn-lt"/>
              </a:rPr>
              <a:t>    </a:t>
            </a:r>
            <a:r>
              <a:rPr lang="sv-SE" altLang="hu-HU" sz="2200" b="0" dirty="0" smtClean="0">
                <a:latin typeface="+mn-lt"/>
              </a:rPr>
              <a:t>= </a:t>
            </a:r>
            <a:r>
              <a:rPr lang="sv-SE" altLang="hu-HU" sz="2200" dirty="0" smtClean="0">
                <a:latin typeface="+mn-lt"/>
              </a:rPr>
              <a:t>0,32 </a:t>
            </a:r>
            <a:r>
              <a:rPr lang="sv-SE" altLang="hu-HU" sz="2200" dirty="0" smtClean="0">
                <a:latin typeface="+mn-lt"/>
                <a:sym typeface="Wingdings" panose="05000000000000000000" pitchFamily="2" charset="2"/>
              </a:rPr>
              <a:t> kevesebb!</a:t>
            </a:r>
            <a:endParaRPr lang="sv-SE" altLang="hu-HU" sz="2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73383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116632"/>
            <a:ext cx="10972800" cy="1143000"/>
          </a:xfrm>
        </p:spPr>
        <p:txBody>
          <a:bodyPr/>
          <a:lstStyle/>
          <a:p>
            <a:r>
              <a:rPr lang="hu-HU" altLang="hu-HU" dirty="0" smtClean="0">
                <a:solidFill>
                  <a:schemeClr val="tx1"/>
                </a:solidFill>
              </a:rPr>
              <a:t>Regressziós fák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09600" y="1268760"/>
            <a:ext cx="5846440" cy="4525963"/>
          </a:xfrm>
        </p:spPr>
        <p:txBody>
          <a:bodyPr/>
          <a:lstStyle/>
          <a:p>
            <a:r>
              <a:rPr lang="hu-HU" sz="2800" dirty="0" smtClean="0"/>
              <a:t>Használhatók-e </a:t>
            </a:r>
            <a:r>
              <a:rPr lang="hu-HU" sz="2800" dirty="0"/>
              <a:t>a döntési fák </a:t>
            </a:r>
            <a:r>
              <a:rPr lang="hu-HU" sz="2800" dirty="0" smtClean="0"/>
              <a:t>regresszióra?</a:t>
            </a:r>
          </a:p>
          <a:p>
            <a:pPr lvl="1"/>
            <a:r>
              <a:rPr lang="hu-HU" sz="2400" dirty="0" smtClean="0"/>
              <a:t>Azaz </a:t>
            </a:r>
            <a:r>
              <a:rPr lang="hu-HU" sz="2400" dirty="0"/>
              <a:t>amikor nem osztálycímkéket, hanem folytonos értékeket kell </a:t>
            </a:r>
            <a:r>
              <a:rPr lang="hu-HU" sz="2400" dirty="0" smtClean="0"/>
              <a:t>becsülni</a:t>
            </a:r>
            <a:endParaRPr lang="hu-HU" sz="2400" dirty="0"/>
          </a:p>
          <a:p>
            <a:pPr lvl="1"/>
            <a:r>
              <a:rPr lang="hu-HU" sz="2400" dirty="0" smtClean="0"/>
              <a:t>A válasz: igen</a:t>
            </a:r>
            <a:r>
              <a:rPr lang="hu-HU" sz="2400" dirty="0"/>
              <a:t>, </a:t>
            </a:r>
            <a:r>
              <a:rPr lang="hu-HU" sz="2400" dirty="0" smtClean="0"/>
              <a:t>de módosításokkal</a:t>
            </a:r>
          </a:p>
          <a:p>
            <a:r>
              <a:rPr lang="hu-HU" sz="2800" dirty="0" smtClean="0"/>
              <a:t>Legfőbb változtatás: a </a:t>
            </a:r>
            <a:r>
              <a:rPr lang="hu-HU" sz="2800" dirty="0"/>
              <a:t>levelek az oda eső minták </a:t>
            </a:r>
            <a:r>
              <a:rPr lang="hu-HU" sz="2800" b="1" dirty="0"/>
              <a:t>átlagát </a:t>
            </a:r>
            <a:r>
              <a:rPr lang="hu-HU" sz="2800" dirty="0"/>
              <a:t>fogják </a:t>
            </a:r>
            <a:r>
              <a:rPr lang="hu-HU" sz="2800" dirty="0" smtClean="0"/>
              <a:t>visszaadni</a:t>
            </a:r>
          </a:p>
          <a:p>
            <a:pPr lvl="1"/>
            <a:r>
              <a:rPr lang="hu-HU" sz="2400" dirty="0" smtClean="0"/>
              <a:t>…hiszen nincs osztálycímkénk</a:t>
            </a:r>
            <a:endParaRPr lang="hu-HU" sz="2400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2657" y="2744296"/>
            <a:ext cx="4429743" cy="3077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80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9289" y="4653136"/>
            <a:ext cx="5307222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116632"/>
            <a:ext cx="10972800" cy="1143000"/>
          </a:xfrm>
        </p:spPr>
        <p:txBody>
          <a:bodyPr/>
          <a:lstStyle/>
          <a:p>
            <a:r>
              <a:rPr lang="hu-HU" altLang="hu-HU" dirty="0" smtClean="0">
                <a:solidFill>
                  <a:schemeClr val="tx1"/>
                </a:solidFill>
              </a:rPr>
              <a:t>Regressziós fák </a:t>
            </a:r>
            <a:r>
              <a:rPr lang="en-US" altLang="hu-HU" dirty="0" smtClean="0">
                <a:solidFill>
                  <a:schemeClr val="tx1"/>
                </a:solidFill>
              </a:rPr>
              <a:t>#2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09600" y="1268760"/>
            <a:ext cx="7286600" cy="4525963"/>
          </a:xfrm>
        </p:spPr>
        <p:txBody>
          <a:bodyPr/>
          <a:lstStyle/>
          <a:p>
            <a:r>
              <a:rPr lang="hu-HU" sz="2800" dirty="0" smtClean="0"/>
              <a:t>Faépítési </a:t>
            </a:r>
            <a:r>
              <a:rPr lang="hu-HU" sz="2800" dirty="0"/>
              <a:t>(részhalmaz-képzési) kritérium:</a:t>
            </a:r>
          </a:p>
          <a:p>
            <a:pPr lvl="1"/>
            <a:r>
              <a:rPr lang="hu-HU" sz="2400" dirty="0"/>
              <a:t>Az </a:t>
            </a:r>
            <a:r>
              <a:rPr lang="hu-H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hu-HU" sz="2400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hu-HU" sz="2400" dirty="0" smtClean="0"/>
              <a:t> </a:t>
            </a:r>
            <a:r>
              <a:rPr lang="hu-HU" sz="2400" dirty="0"/>
              <a:t>részhalmazokba eső </a:t>
            </a:r>
            <a:r>
              <a:rPr lang="hu-HU" sz="2400" dirty="0" smtClean="0"/>
              <a:t>példák (címkéjének) </a:t>
            </a:r>
            <a:r>
              <a:rPr lang="hu-HU" sz="2400" b="1" dirty="0"/>
              <a:t>szórásának minimalizálására </a:t>
            </a:r>
            <a:r>
              <a:rPr lang="hu-HU" sz="2400" dirty="0"/>
              <a:t>törekszünk</a:t>
            </a:r>
          </a:p>
          <a:p>
            <a:r>
              <a:rPr lang="hu-HU" sz="2800" dirty="0"/>
              <a:t>Felosztási </a:t>
            </a:r>
            <a:r>
              <a:rPr lang="hu-HU" sz="2800" dirty="0" smtClean="0"/>
              <a:t>kritérium:</a:t>
            </a:r>
          </a:p>
          <a:p>
            <a:pPr lvl="1"/>
            <a:r>
              <a:rPr lang="hu-HU" sz="2400" dirty="0" smtClean="0"/>
              <a:t>Standard </a:t>
            </a:r>
            <a:r>
              <a:rPr lang="hu-HU" sz="2400" dirty="0" err="1"/>
              <a:t>deviation</a:t>
            </a:r>
            <a:r>
              <a:rPr lang="hu-HU" sz="2400" dirty="0"/>
              <a:t> </a:t>
            </a:r>
            <a:r>
              <a:rPr lang="hu-HU" sz="2400" dirty="0" err="1" smtClean="0"/>
              <a:t>reduction</a:t>
            </a:r>
            <a:endParaRPr lang="en-US" sz="2400" dirty="0" smtClean="0"/>
          </a:p>
          <a:p>
            <a:pPr lvl="1"/>
            <a:r>
              <a:rPr lang="en-US" sz="2400" dirty="0" smtClean="0"/>
              <a:t>…</a:t>
            </a:r>
            <a:r>
              <a:rPr lang="en-US" sz="2400" dirty="0" err="1" smtClean="0"/>
              <a:t>hiszen</a:t>
            </a:r>
            <a:r>
              <a:rPr lang="en-US" sz="2400" dirty="0" smtClean="0"/>
              <a:t> m</a:t>
            </a:r>
            <a:r>
              <a:rPr lang="hu-HU" sz="2400" dirty="0" smtClean="0"/>
              <a:t>ég mindig nincs osztálycímkénk, ami alapján </a:t>
            </a:r>
            <a:r>
              <a:rPr lang="hu-HU" sz="2400" dirty="0" err="1" smtClean="0"/>
              <a:t>impurity-t</a:t>
            </a:r>
            <a:r>
              <a:rPr lang="hu-HU" sz="2400" dirty="0" smtClean="0"/>
              <a:t> tudnánk számolni</a:t>
            </a:r>
            <a:endParaRPr lang="en-US" sz="2400" dirty="0" smtClean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0440" y="1196752"/>
            <a:ext cx="3542184" cy="4972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9292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1713" y="2564904"/>
            <a:ext cx="4750288" cy="3562716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116632"/>
            <a:ext cx="10972800" cy="1143000"/>
          </a:xfrm>
        </p:spPr>
        <p:txBody>
          <a:bodyPr/>
          <a:lstStyle/>
          <a:p>
            <a:r>
              <a:rPr lang="hu-HU" altLang="hu-HU" dirty="0">
                <a:solidFill>
                  <a:schemeClr val="tx1"/>
                </a:solidFill>
              </a:rPr>
              <a:t>Regressziós fák </a:t>
            </a:r>
            <a:r>
              <a:rPr lang="en-US" altLang="hu-HU" dirty="0" smtClean="0">
                <a:solidFill>
                  <a:schemeClr val="tx1"/>
                </a:solidFill>
              </a:rPr>
              <a:t>#</a:t>
            </a:r>
            <a:r>
              <a:rPr lang="hu-HU" altLang="hu-HU" dirty="0" smtClean="0">
                <a:solidFill>
                  <a:schemeClr val="tx1"/>
                </a:solidFill>
              </a:rPr>
              <a:t>3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09600" y="1268760"/>
            <a:ext cx="7214592" cy="4525963"/>
          </a:xfrm>
        </p:spPr>
        <p:txBody>
          <a:bodyPr/>
          <a:lstStyle/>
          <a:p>
            <a:r>
              <a:rPr lang="hu-HU" sz="2800" dirty="0" smtClean="0"/>
              <a:t>A </a:t>
            </a:r>
            <a:r>
              <a:rPr lang="hu-HU" sz="2800" dirty="0"/>
              <a:t>faépítést korán leállítjuk </a:t>
            </a:r>
            <a:r>
              <a:rPr lang="hu-HU" sz="2800" dirty="0" smtClean="0"/>
              <a:t>(</a:t>
            </a:r>
            <a:r>
              <a:rPr lang="hu-HU" sz="2800" dirty="0" err="1" smtClean="0"/>
              <a:t>early</a:t>
            </a:r>
            <a:r>
              <a:rPr lang="hu-HU" sz="2800" dirty="0" smtClean="0"/>
              <a:t> </a:t>
            </a:r>
            <a:r>
              <a:rPr lang="hu-HU" sz="2800" dirty="0" err="1" smtClean="0"/>
              <a:t>stopping</a:t>
            </a:r>
            <a:r>
              <a:rPr lang="hu-HU" sz="2800" dirty="0" smtClean="0"/>
              <a:t>)</a:t>
            </a:r>
          </a:p>
          <a:p>
            <a:pPr lvl="1"/>
            <a:r>
              <a:rPr lang="hu-HU" sz="2400" dirty="0" smtClean="0"/>
              <a:t>Nem </a:t>
            </a:r>
            <a:r>
              <a:rPr lang="hu-HU" sz="2400" dirty="0"/>
              <a:t>szeretnénk, ha a levelek 1-1 példa alapján </a:t>
            </a:r>
            <a:r>
              <a:rPr lang="hu-HU" sz="2400" dirty="0" smtClean="0"/>
              <a:t>képződnének</a:t>
            </a:r>
            <a:endParaRPr lang="hu-HU" sz="2400" dirty="0"/>
          </a:p>
          <a:p>
            <a:pPr lvl="1"/>
            <a:r>
              <a:rPr lang="hu-HU" sz="2400" dirty="0"/>
              <a:t>Leállás, ha az ágba eső példák </a:t>
            </a:r>
            <a:r>
              <a:rPr lang="hu-HU" sz="2400" b="1" dirty="0" smtClean="0"/>
              <a:t>száma</a:t>
            </a:r>
            <a:r>
              <a:rPr lang="hu-HU" sz="2400" dirty="0" smtClean="0"/>
              <a:t> </a:t>
            </a:r>
            <a:r>
              <a:rPr lang="hu-HU" sz="2400" dirty="0"/>
              <a:t>egy </a:t>
            </a:r>
            <a:r>
              <a:rPr lang="hu-HU" sz="2400" dirty="0" smtClean="0"/>
              <a:t>küszöb </a:t>
            </a:r>
            <a:r>
              <a:rPr lang="hu-HU" sz="2400" dirty="0"/>
              <a:t>alá esik</a:t>
            </a:r>
          </a:p>
          <a:p>
            <a:pPr lvl="1"/>
            <a:r>
              <a:rPr lang="hu-HU" sz="2400" dirty="0"/>
              <a:t>Leállás, ha az ágba eső példák </a:t>
            </a:r>
            <a:r>
              <a:rPr lang="hu-HU" sz="2400" b="1" dirty="0" smtClean="0"/>
              <a:t>szórása</a:t>
            </a:r>
            <a:r>
              <a:rPr lang="hu-HU" sz="2400" dirty="0" smtClean="0"/>
              <a:t> </a:t>
            </a:r>
            <a:r>
              <a:rPr lang="hu-HU" sz="2400" dirty="0"/>
              <a:t>egy </a:t>
            </a:r>
            <a:r>
              <a:rPr lang="hu-HU" sz="2400" dirty="0" smtClean="0"/>
              <a:t>küszöb </a:t>
            </a:r>
            <a:r>
              <a:rPr lang="hu-HU" sz="2400" dirty="0"/>
              <a:t>alá esik</a:t>
            </a:r>
          </a:p>
          <a:p>
            <a:r>
              <a:rPr lang="hu-HU" sz="2800" dirty="0" err="1"/>
              <a:t>Pruning</a:t>
            </a:r>
            <a:r>
              <a:rPr lang="hu-HU" sz="2800" dirty="0"/>
              <a:t>: számszaki hibamérték alapján, pl. </a:t>
            </a:r>
            <a:r>
              <a:rPr lang="hu-HU" sz="2800" dirty="0" err="1"/>
              <a:t>mean</a:t>
            </a:r>
            <a:r>
              <a:rPr lang="hu-HU" sz="2800" dirty="0"/>
              <a:t> </a:t>
            </a:r>
            <a:r>
              <a:rPr lang="hu-HU" sz="2800" dirty="0" err="1"/>
              <a:t>squared</a:t>
            </a:r>
            <a:r>
              <a:rPr lang="hu-HU" sz="2800" dirty="0"/>
              <a:t> </a:t>
            </a:r>
            <a:r>
              <a:rPr lang="hu-HU" sz="2800" dirty="0" err="1" smtClean="0"/>
              <a:t>error</a:t>
            </a:r>
            <a:r>
              <a:rPr lang="hu-HU" sz="2800" dirty="0" smtClean="0"/>
              <a:t> (MSE)</a:t>
            </a:r>
            <a:endParaRPr lang="hu-HU" sz="2000" dirty="0"/>
          </a:p>
        </p:txBody>
      </p:sp>
    </p:spTree>
    <p:extLst>
      <p:ext uri="{BB962C8B-B14F-4D97-AF65-F5344CB8AC3E}">
        <p14:creationId xmlns:p14="http://schemas.microsoft.com/office/powerpoint/2010/main" val="940157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116632"/>
            <a:ext cx="10972800" cy="1143000"/>
          </a:xfrm>
        </p:spPr>
        <p:txBody>
          <a:bodyPr/>
          <a:lstStyle/>
          <a:p>
            <a:r>
              <a:rPr lang="hu-HU" altLang="hu-HU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Többváltozós döntési fák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09600" y="1268760"/>
            <a:ext cx="11319048" cy="4525963"/>
          </a:xfrm>
        </p:spPr>
        <p:txBody>
          <a:bodyPr/>
          <a:lstStyle/>
          <a:p>
            <a:r>
              <a:rPr lang="hu-HU" sz="2800" dirty="0" smtClean="0"/>
              <a:t>Folytonos </a:t>
            </a:r>
            <a:r>
              <a:rPr lang="hu-HU" sz="2800" dirty="0"/>
              <a:t>jellemzők esetén a döntési felületek a tengelyekkel párhuzamos egyenesekből állnak össze (ld. zöld görbe ill. zöld fa</a:t>
            </a:r>
            <a:r>
              <a:rPr lang="hu-HU" sz="2800" dirty="0" smtClean="0"/>
              <a:t>)</a:t>
            </a:r>
            <a:endParaRPr lang="en-US" sz="2800" dirty="0" smtClean="0"/>
          </a:p>
          <a:p>
            <a:endParaRPr lang="en-US" sz="2800" dirty="0"/>
          </a:p>
          <a:p>
            <a:endParaRPr lang="en-US" sz="2800" dirty="0" smtClean="0"/>
          </a:p>
          <a:p>
            <a:endParaRPr lang="en-US" sz="2800" dirty="0"/>
          </a:p>
          <a:p>
            <a:endParaRPr lang="en-US" sz="2800" dirty="0" smtClean="0"/>
          </a:p>
          <a:p>
            <a:endParaRPr lang="en-US" sz="2800" dirty="0"/>
          </a:p>
          <a:p>
            <a:r>
              <a:rPr lang="hu-HU" sz="2800" dirty="0" smtClean="0"/>
              <a:t>Sokkal kisebb fát kaphatunk, ha egyszerre </a:t>
            </a:r>
            <a:r>
              <a:rPr lang="hu-HU" sz="2800" b="1" dirty="0" smtClean="0"/>
              <a:t>több változóra </a:t>
            </a:r>
            <a:r>
              <a:rPr lang="hu-HU" sz="2800" dirty="0" smtClean="0"/>
              <a:t>is rákérdezhetünk egy csúcsban</a:t>
            </a:r>
          </a:p>
          <a:p>
            <a:pPr lvl="1"/>
            <a:r>
              <a:rPr lang="hu-HU" sz="2400" dirty="0"/>
              <a:t>Ezek az ún. többváltozós döntési </a:t>
            </a:r>
            <a:r>
              <a:rPr lang="hu-HU" sz="2400" dirty="0" smtClean="0"/>
              <a:t>fák</a:t>
            </a:r>
            <a:endParaRPr lang="hu-HU" sz="2400" dirty="0"/>
          </a:p>
          <a:p>
            <a:endParaRPr lang="hu-HU" sz="24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3592" y="2403028"/>
            <a:ext cx="7061151" cy="2394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5067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8128" y="3717031"/>
            <a:ext cx="4943872" cy="2708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116632"/>
            <a:ext cx="10972800" cy="1143000"/>
          </a:xfrm>
        </p:spPr>
        <p:txBody>
          <a:bodyPr/>
          <a:lstStyle/>
          <a:p>
            <a:r>
              <a:rPr lang="hu-HU" altLang="hu-HU" dirty="0">
                <a:solidFill>
                  <a:schemeClr val="tx1"/>
                </a:solidFill>
                <a:cs typeface="Times New Roman" panose="02020603050405020304" pitchFamily="18" charset="0"/>
              </a:rPr>
              <a:t>Többváltozós döntési </a:t>
            </a:r>
            <a:r>
              <a:rPr lang="hu-HU" altLang="hu-HU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fák </a:t>
            </a:r>
            <a:r>
              <a:rPr lang="en-US" altLang="hu-HU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#2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09600" y="1268760"/>
            <a:ext cx="10382944" cy="4525963"/>
          </a:xfrm>
        </p:spPr>
        <p:txBody>
          <a:bodyPr/>
          <a:lstStyle/>
          <a:p>
            <a:r>
              <a:rPr lang="hu-HU" sz="2800" dirty="0" smtClean="0"/>
              <a:t>A </a:t>
            </a:r>
            <a:r>
              <a:rPr lang="hu-HU" sz="2800" dirty="0"/>
              <a:t>döntések az egyes jellemzők </a:t>
            </a:r>
            <a:r>
              <a:rPr lang="hu-HU" sz="2800" b="1" dirty="0"/>
              <a:t>lineáris kombinációjának</a:t>
            </a:r>
            <a:r>
              <a:rPr lang="hu-HU" sz="2800" dirty="0"/>
              <a:t> értékére kérdeznek rá (lásd ábra) </a:t>
            </a:r>
          </a:p>
          <a:p>
            <a:r>
              <a:rPr lang="hu-HU" sz="2800" dirty="0"/>
              <a:t>A döntési felületek továbbra is egyenesek, de nem feltétlenül a tengelyekkel párhuzamos </a:t>
            </a:r>
            <a:r>
              <a:rPr lang="hu-HU" sz="2800" dirty="0" smtClean="0"/>
              <a:t>egyenesek</a:t>
            </a:r>
          </a:p>
          <a:p>
            <a:r>
              <a:rPr lang="hu-HU" sz="2800" dirty="0"/>
              <a:t>Sajnos ezzel a módosítással a faépítési procedúra </a:t>
            </a:r>
            <a:r>
              <a:rPr lang="hu-HU" sz="2800" b="1" dirty="0"/>
              <a:t>sokkal komplikáltabbá </a:t>
            </a:r>
            <a:r>
              <a:rPr lang="hu-HU" sz="2800" dirty="0"/>
              <a:t>válik</a:t>
            </a:r>
          </a:p>
          <a:p>
            <a:pPr lvl="1"/>
            <a:r>
              <a:rPr lang="hu-HU" sz="2400" dirty="0"/>
              <a:t>Meg kell vizsgálnunk minden</a:t>
            </a:r>
            <a:br>
              <a:rPr lang="hu-HU" sz="2400" dirty="0"/>
            </a:br>
            <a:r>
              <a:rPr lang="hu-HU" sz="2400" dirty="0"/>
              <a:t>lehetséges jellemzőkombinációt</a:t>
            </a:r>
          </a:p>
          <a:p>
            <a:pPr lvl="1"/>
            <a:r>
              <a:rPr lang="hu-HU" sz="2400" dirty="0"/>
              <a:t>További </a:t>
            </a:r>
            <a:r>
              <a:rPr lang="hu-HU" sz="2400" dirty="0" smtClean="0"/>
              <a:t>részletek:</a:t>
            </a:r>
            <a:r>
              <a:rPr lang="hu-HU" sz="2400" dirty="0"/>
              <a:t/>
            </a:r>
            <a:br>
              <a:rPr lang="hu-HU" sz="2400" dirty="0"/>
            </a:br>
            <a:r>
              <a:rPr lang="hu-HU" sz="2400" dirty="0" smtClean="0"/>
              <a:t>http</a:t>
            </a:r>
            <a:r>
              <a:rPr lang="hu-HU" sz="2400" dirty="0"/>
              <a:t>://</a:t>
            </a:r>
            <a:r>
              <a:rPr lang="hu-HU" sz="2400" dirty="0" smtClean="0"/>
              <a:t>legacydirs.umiacs.umd.edu</a:t>
            </a:r>
            <a:r>
              <a:rPr lang="hu-HU" sz="2400" dirty="0"/>
              <a:t>/~salzberg/</a:t>
            </a:r>
            <a:br>
              <a:rPr lang="hu-HU" sz="2400" dirty="0"/>
            </a:br>
            <a:r>
              <a:rPr lang="hu-HU" sz="2400" dirty="0" err="1"/>
              <a:t>docs</a:t>
            </a:r>
            <a:r>
              <a:rPr lang="hu-HU" sz="2400" dirty="0"/>
              <a:t>/</a:t>
            </a:r>
            <a:r>
              <a:rPr lang="hu-HU" sz="2400" dirty="0" err="1"/>
              <a:t>murthy</a:t>
            </a:r>
            <a:r>
              <a:rPr lang="hu-HU" sz="2400" dirty="0"/>
              <a:t>_</a:t>
            </a:r>
            <a:r>
              <a:rPr lang="hu-HU" sz="2400" dirty="0" err="1"/>
              <a:t>thesis</a:t>
            </a:r>
            <a:r>
              <a:rPr lang="hu-HU" sz="2400" dirty="0"/>
              <a:t>/</a:t>
            </a:r>
            <a:r>
              <a:rPr lang="hu-HU" sz="2400" dirty="0" err="1"/>
              <a:t>survey</a:t>
            </a:r>
            <a:r>
              <a:rPr lang="hu-HU" sz="2400" dirty="0"/>
              <a:t>/node11.html</a:t>
            </a:r>
          </a:p>
          <a:p>
            <a:endParaRPr lang="hu-HU" sz="2800" i="1" dirty="0"/>
          </a:p>
        </p:txBody>
      </p:sp>
    </p:spTree>
    <p:extLst>
      <p:ext uri="{BB962C8B-B14F-4D97-AF65-F5344CB8AC3E}">
        <p14:creationId xmlns:p14="http://schemas.microsoft.com/office/powerpoint/2010/main" val="1569636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116632"/>
            <a:ext cx="10972800" cy="1143000"/>
          </a:xfrm>
        </p:spPr>
        <p:txBody>
          <a:bodyPr/>
          <a:lstStyle/>
          <a:p>
            <a:r>
              <a:rPr lang="hu-HU" altLang="hu-HU" dirty="0">
                <a:solidFill>
                  <a:schemeClr val="tx1"/>
                </a:solidFill>
              </a:rPr>
              <a:t>Reprezentálás logikai formulával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09600" y="1268760"/>
            <a:ext cx="11319048" cy="4525963"/>
          </a:xfrm>
        </p:spPr>
        <p:txBody>
          <a:bodyPr/>
          <a:lstStyle/>
          <a:p>
            <a:r>
              <a:rPr lang="hu-HU" sz="2800" dirty="0" smtClean="0"/>
              <a:t>Minden </a:t>
            </a:r>
            <a:r>
              <a:rPr lang="hu-HU" sz="2800" dirty="0"/>
              <a:t>egyes </a:t>
            </a:r>
            <a:r>
              <a:rPr lang="hu-HU" sz="2800" b="1" dirty="0" err="1"/>
              <a:t>Yes</a:t>
            </a:r>
            <a:r>
              <a:rPr lang="hu-HU" sz="2800" dirty="0"/>
              <a:t> sort egy </a:t>
            </a:r>
            <a:r>
              <a:rPr lang="hu-HU" sz="2800" dirty="0" err="1"/>
              <a:t>konjunkcióval</a:t>
            </a:r>
            <a:r>
              <a:rPr lang="hu-HU" sz="2800" dirty="0"/>
              <a:t> </a:t>
            </a:r>
            <a:r>
              <a:rPr lang="hu-HU" sz="2800" dirty="0" err="1"/>
              <a:t>tuduk</a:t>
            </a:r>
            <a:r>
              <a:rPr lang="hu-HU" sz="2800" dirty="0"/>
              <a:t> </a:t>
            </a:r>
            <a:r>
              <a:rPr lang="hu-HU" sz="2800" dirty="0" smtClean="0"/>
              <a:t>leírni:</a:t>
            </a: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(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Outlook=Overcast) </a:t>
            </a:r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∧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(Temperature=Hot)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∧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(Humidity=High) </a:t>
            </a:r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∧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(Wind=Weak)</a:t>
            </a:r>
            <a:endParaRPr lang="hu-H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2800" dirty="0"/>
              <a:t>Majd ezeket </a:t>
            </a:r>
            <a:r>
              <a:rPr lang="hu-HU" sz="2800" dirty="0" err="1"/>
              <a:t>öszekapcsoljuk</a:t>
            </a:r>
            <a:r>
              <a:rPr lang="hu-HU" sz="2800" dirty="0"/>
              <a:t> egy </a:t>
            </a:r>
            <a:r>
              <a:rPr lang="hu-HU" sz="2800" dirty="0" err="1"/>
              <a:t>diszjunkcióval</a:t>
            </a:r>
            <a:r>
              <a:rPr lang="hu-HU" sz="2800" dirty="0"/>
              <a:t>:</a:t>
            </a:r>
          </a:p>
          <a:p>
            <a:pPr marL="0" indent="0">
              <a:buNone/>
            </a:pP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u-H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2800" dirty="0" smtClean="0"/>
              <a:t>Ha nincsenek </a:t>
            </a:r>
            <a:r>
              <a:rPr lang="hu-HU" sz="2800" dirty="0"/>
              <a:t>ellentmondó sorok, akkor a fenti formula igaz lesz minden pozitív példán és hamis minden </a:t>
            </a:r>
            <a:r>
              <a:rPr lang="hu-HU" sz="2800" dirty="0" smtClean="0"/>
              <a:t>negatív</a:t>
            </a:r>
            <a:r>
              <a:rPr lang="en-US" sz="2800" dirty="0" smtClean="0"/>
              <a:t>on </a:t>
            </a:r>
            <a:r>
              <a:rPr lang="en-US" sz="2800" dirty="0" smtClean="0">
                <a:sym typeface="Wingdings" panose="05000000000000000000" pitchFamily="2" charset="2"/>
              </a:rPr>
              <a:t></a:t>
            </a:r>
            <a:r>
              <a:rPr lang="hu-HU" sz="2800" dirty="0" smtClean="0"/>
              <a:t> konzisztens</a:t>
            </a:r>
            <a:endParaRPr lang="hu-H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Szövegdoboz 7"/>
          <p:cNvSpPr txBox="1"/>
          <p:nvPr/>
        </p:nvSpPr>
        <p:spPr>
          <a:xfrm>
            <a:off x="1178768" y="2940620"/>
            <a:ext cx="10245824" cy="2000548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Outlook=Overcast) 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∧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(Temperature=Hot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  </a:t>
            </a:r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∧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(Humidity=High) 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∧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(Wind=Weak)</a:t>
            </a:r>
            <a:endParaRPr lang="hu-H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</a:t>
            </a:r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∨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Outlook=Rain)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∧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Temperature=Cool)</a:t>
            </a:r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∧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Humidity=High) 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∧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Wind=Weak)</a:t>
            </a:r>
          </a:p>
          <a:p>
            <a:pPr marL="0" indent="0">
              <a:buNone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</a:t>
            </a:r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∨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…</a:t>
            </a:r>
            <a:endParaRPr lang="hu-H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0771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116632"/>
            <a:ext cx="10972800" cy="1143000"/>
          </a:xfrm>
        </p:spPr>
        <p:txBody>
          <a:bodyPr/>
          <a:lstStyle/>
          <a:p>
            <a:r>
              <a:rPr lang="hu-HU" altLang="hu-HU" dirty="0">
                <a:solidFill>
                  <a:schemeClr val="tx1"/>
                </a:solidFill>
              </a:rPr>
              <a:t>Reprezentálás logikai </a:t>
            </a:r>
            <a:r>
              <a:rPr lang="hu-HU" altLang="hu-HU" dirty="0" smtClean="0">
                <a:solidFill>
                  <a:schemeClr val="tx1"/>
                </a:solidFill>
              </a:rPr>
              <a:t>formulával</a:t>
            </a:r>
            <a:r>
              <a:rPr lang="en-US" altLang="hu-HU" dirty="0" smtClean="0">
                <a:solidFill>
                  <a:schemeClr val="tx1"/>
                </a:solidFill>
              </a:rPr>
              <a:t> #2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09600" y="1268760"/>
            <a:ext cx="6350496" cy="4525963"/>
          </a:xfrm>
        </p:spPr>
        <p:txBody>
          <a:bodyPr/>
          <a:lstStyle/>
          <a:p>
            <a:r>
              <a:rPr lang="hu-HU" sz="2800" dirty="0" smtClean="0"/>
              <a:t>Tehát a formula konzisztens </a:t>
            </a:r>
            <a:r>
              <a:rPr lang="hu-HU" sz="2800" dirty="0"/>
              <a:t>a tanítóadatokkal</a:t>
            </a:r>
          </a:p>
          <a:p>
            <a:r>
              <a:rPr lang="hu-HU" sz="2800" dirty="0"/>
              <a:t>De mi azt is szeretnénk, hogy a formula lehető legkisebb legyen, mert ez a heurisztikánk a jó általánosítás érdekében</a:t>
            </a:r>
          </a:p>
          <a:p>
            <a:pPr lvl="1"/>
            <a:r>
              <a:rPr lang="hu-HU" sz="2400" dirty="0"/>
              <a:t>Ugyanazt az igazságtáblát több formulával is le lehet írni</a:t>
            </a:r>
            <a:r>
              <a:rPr lang="hu-HU" sz="2400" dirty="0" smtClean="0"/>
              <a:t>!</a:t>
            </a:r>
          </a:p>
          <a:p>
            <a:pPr lvl="1"/>
            <a:r>
              <a:rPr lang="hu-HU" sz="2400" dirty="0" smtClean="0"/>
              <a:t>Hogyan </a:t>
            </a:r>
            <a:r>
              <a:rPr lang="hu-HU" sz="2400" dirty="0"/>
              <a:t>találjuk meg a legkisebbet?</a:t>
            </a:r>
          </a:p>
          <a:p>
            <a:endParaRPr lang="hu-H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1658" y="3284985"/>
            <a:ext cx="5108103" cy="2580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7264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09600" y="1268760"/>
            <a:ext cx="11319048" cy="4525963"/>
          </a:xfrm>
        </p:spPr>
        <p:txBody>
          <a:bodyPr/>
          <a:lstStyle/>
          <a:p>
            <a:r>
              <a:rPr lang="hu-HU" sz="2800" dirty="0" smtClean="0"/>
              <a:t>Hogyan </a:t>
            </a:r>
            <a:r>
              <a:rPr lang="hu-HU" sz="2800" dirty="0"/>
              <a:t>tudjuk az előző formula méretét csökkenteni?</a:t>
            </a:r>
          </a:p>
          <a:p>
            <a:r>
              <a:rPr lang="hu-HU" sz="2800" dirty="0"/>
              <a:t>Törölhetünk szükségtelen kiértékeléseket, pl</a:t>
            </a:r>
            <a:r>
              <a:rPr lang="hu-HU" sz="2800" dirty="0" smtClean="0"/>
              <a:t>.:</a:t>
            </a:r>
          </a:p>
          <a:p>
            <a:pPr lvl="1"/>
            <a:endParaRPr lang="en-US" sz="2400" dirty="0" smtClean="0"/>
          </a:p>
          <a:p>
            <a:pPr lvl="1"/>
            <a:endParaRPr lang="en-US" sz="2400" dirty="0"/>
          </a:p>
          <a:p>
            <a:pPr lvl="1"/>
            <a:endParaRPr lang="en-US" sz="2400" dirty="0" smtClean="0"/>
          </a:p>
          <a:p>
            <a:r>
              <a:rPr lang="en-US" sz="2800" dirty="0" smtClean="0"/>
              <a:t>…</a:t>
            </a:r>
            <a:r>
              <a:rPr lang="en-US" sz="2800" dirty="0" err="1" smtClean="0"/>
              <a:t>ekvivalens</a:t>
            </a:r>
            <a:r>
              <a:rPr lang="en-US" sz="2800" dirty="0" smtClean="0"/>
              <a:t> </a:t>
            </a:r>
            <a:r>
              <a:rPr lang="hu-HU" sz="2800" dirty="0" smtClean="0"/>
              <a:t>ezzel:</a:t>
            </a:r>
          </a:p>
          <a:p>
            <a:pPr lvl="1"/>
            <a:endParaRPr lang="hu-HU" sz="2400" dirty="0"/>
          </a:p>
          <a:p>
            <a:pPr lvl="1"/>
            <a:endParaRPr lang="hu-HU" sz="2400" dirty="0" smtClean="0"/>
          </a:p>
          <a:p>
            <a:pPr marL="457200" lvl="1" indent="0">
              <a:buNone/>
            </a:pPr>
            <a:r>
              <a:rPr lang="hu-HU" sz="2400" dirty="0" smtClean="0"/>
              <a:t>(… amennyiben a </a:t>
            </a:r>
            <a:r>
              <a:rPr lang="hu-HU" sz="2400" dirty="0" err="1" smtClean="0"/>
              <a:t>Wind</a:t>
            </a:r>
            <a:r>
              <a:rPr lang="hu-HU" sz="2400" dirty="0" smtClean="0"/>
              <a:t> attribútumnak ez a két lehetséges értéke van…)</a:t>
            </a:r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116632"/>
            <a:ext cx="10972800" cy="1143000"/>
          </a:xfrm>
        </p:spPr>
        <p:txBody>
          <a:bodyPr/>
          <a:lstStyle/>
          <a:p>
            <a:r>
              <a:rPr lang="hu-HU" altLang="hu-HU" dirty="0" smtClean="0">
                <a:solidFill>
                  <a:schemeClr val="tx1"/>
                </a:solidFill>
              </a:rPr>
              <a:t>Logikai formula redukálása</a:t>
            </a:r>
            <a:endParaRPr lang="hu-HU" dirty="0"/>
          </a:p>
        </p:txBody>
      </p:sp>
      <p:sp>
        <p:nvSpPr>
          <p:cNvPr id="10" name="Szövegdoboz 9"/>
          <p:cNvSpPr txBox="1"/>
          <p:nvPr/>
        </p:nvSpPr>
        <p:spPr>
          <a:xfrm>
            <a:off x="1163452" y="2311690"/>
            <a:ext cx="9865096" cy="126188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Outlook=</a:t>
            </a:r>
            <a:r>
              <a:rPr lang="hu-H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Rain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∧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(Temperature=Hot)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∧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(Humidity=High) 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∧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(Wind=Weak)</a:t>
            </a:r>
            <a:endParaRPr lang="hu-H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∨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Outlook=Rain) 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∧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(Temperature=Hot)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∧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Humidity=High) 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∧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(Wind=Strong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hu-H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églalap 5"/>
          <p:cNvSpPr/>
          <p:nvPr/>
        </p:nvSpPr>
        <p:spPr>
          <a:xfrm>
            <a:off x="1199456" y="2420888"/>
            <a:ext cx="7272808" cy="36004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Téglalap 6"/>
          <p:cNvSpPr/>
          <p:nvPr/>
        </p:nvSpPr>
        <p:spPr>
          <a:xfrm>
            <a:off x="1199456" y="3168000"/>
            <a:ext cx="7272808" cy="36004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" name="Szövegdoboz 8"/>
          <p:cNvSpPr txBox="1"/>
          <p:nvPr/>
        </p:nvSpPr>
        <p:spPr>
          <a:xfrm>
            <a:off x="1199456" y="4294212"/>
            <a:ext cx="7521090" cy="46166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(Outlook=Rain) 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∧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(Temperature=Hot)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∧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(Humidity=High)</a:t>
            </a:r>
            <a:endParaRPr lang="hu-H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6721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09600" y="1268760"/>
            <a:ext cx="11319048" cy="4525963"/>
          </a:xfrm>
        </p:spPr>
        <p:txBody>
          <a:bodyPr/>
          <a:lstStyle/>
          <a:p>
            <a:r>
              <a:rPr lang="hu-HU" sz="2800" dirty="0" smtClean="0"/>
              <a:t>Hogyan </a:t>
            </a:r>
            <a:r>
              <a:rPr lang="hu-HU" sz="2800" dirty="0"/>
              <a:t>tudjuk </a:t>
            </a:r>
            <a:r>
              <a:rPr lang="hu-HU" sz="2800" dirty="0" smtClean="0"/>
              <a:t>a formulák </a:t>
            </a:r>
            <a:r>
              <a:rPr lang="hu-HU" sz="2800" dirty="0"/>
              <a:t>méretét csökkenteni?</a:t>
            </a:r>
          </a:p>
          <a:p>
            <a:r>
              <a:rPr lang="hu-HU" sz="2800" dirty="0" smtClean="0"/>
              <a:t>Ha </a:t>
            </a:r>
            <a:r>
              <a:rPr lang="hu-HU" sz="2800" dirty="0"/>
              <a:t>két vagy több sor ugyanazt a részformulát tartalmazza, elég egyszer kiértékelni</a:t>
            </a:r>
            <a:r>
              <a:rPr lang="hu-HU" sz="2800" dirty="0" smtClean="0"/>
              <a:t>:</a:t>
            </a:r>
            <a:endParaRPr lang="en-US" sz="2800" dirty="0" smtClean="0"/>
          </a:p>
          <a:p>
            <a:endParaRPr lang="en-US" sz="2800" dirty="0"/>
          </a:p>
          <a:p>
            <a:endParaRPr lang="en-US" sz="2800" dirty="0" smtClean="0"/>
          </a:p>
          <a:p>
            <a:endParaRPr lang="hu-HU" sz="2800" dirty="0" smtClean="0"/>
          </a:p>
          <a:p>
            <a:r>
              <a:rPr lang="en-US" sz="2800" dirty="0" err="1" smtClean="0"/>
              <a:t>Az</a:t>
            </a:r>
            <a:r>
              <a:rPr lang="en-US" sz="2800" dirty="0" smtClean="0"/>
              <a:t> </a:t>
            </a:r>
            <a:r>
              <a:rPr lang="en-US" sz="2800" dirty="0" err="1"/>
              <a:t>összevont</a:t>
            </a:r>
            <a:r>
              <a:rPr lang="en-US" sz="2800" dirty="0"/>
              <a:t> </a:t>
            </a:r>
            <a:r>
              <a:rPr lang="en-US" sz="2800" dirty="0" err="1"/>
              <a:t>kiértékelés</a:t>
            </a:r>
            <a:r>
              <a:rPr lang="en-US" sz="2800" dirty="0"/>
              <a:t> </a:t>
            </a:r>
            <a:r>
              <a:rPr lang="en-US" sz="2800" dirty="0" err="1"/>
              <a:t>ötlete</a:t>
            </a:r>
            <a:r>
              <a:rPr lang="en-US" sz="2800" dirty="0"/>
              <a:t> </a:t>
            </a:r>
            <a:r>
              <a:rPr lang="en-US" sz="2800" dirty="0" err="1"/>
              <a:t>vezet</a:t>
            </a:r>
            <a:r>
              <a:rPr lang="en-US" sz="2800" dirty="0"/>
              <a:t> a </a:t>
            </a:r>
            <a:r>
              <a:rPr lang="en-US" sz="2800" b="1" dirty="0" err="1"/>
              <a:t>döntési</a:t>
            </a:r>
            <a:r>
              <a:rPr lang="en-US" sz="2800" dirty="0"/>
              <a:t> </a:t>
            </a:r>
            <a:r>
              <a:rPr lang="en-US" sz="2800" b="1" dirty="0" err="1"/>
              <a:t>fa</a:t>
            </a:r>
            <a:r>
              <a:rPr lang="en-US" sz="2800" dirty="0"/>
              <a:t> </a:t>
            </a:r>
            <a:r>
              <a:rPr lang="en-US" sz="2800" dirty="0" err="1" smtClean="0"/>
              <a:t>reprezentációhoz</a:t>
            </a:r>
            <a:endParaRPr lang="hu-HU" sz="2800" dirty="0" smtClean="0"/>
          </a:p>
          <a:p>
            <a:pPr lvl="1"/>
            <a:r>
              <a:rPr lang="hu-HU" sz="2400" dirty="0" smtClean="0"/>
              <a:t>…tehát igaz/hamis (bináris) címkéink vannak!</a:t>
            </a:r>
            <a:r>
              <a:rPr lang="en-US" sz="2400" dirty="0" smtClean="0"/>
              <a:t> (…</a:t>
            </a:r>
            <a:r>
              <a:rPr lang="en-US" sz="2400" dirty="0" err="1" smtClean="0"/>
              <a:t>egyel</a:t>
            </a:r>
            <a:r>
              <a:rPr lang="hu-HU" sz="2400" dirty="0" smtClean="0"/>
              <a:t>őre)</a:t>
            </a:r>
            <a:endParaRPr lang="en-US" sz="2400" dirty="0"/>
          </a:p>
          <a:p>
            <a:endParaRPr lang="hu-H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Szövegdoboz 7"/>
          <p:cNvSpPr txBox="1"/>
          <p:nvPr/>
        </p:nvSpPr>
        <p:spPr>
          <a:xfrm>
            <a:off x="1127448" y="2887196"/>
            <a:ext cx="9865096" cy="126188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Outlook=</a:t>
            </a:r>
            <a:r>
              <a:rPr lang="hu-H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Rain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∧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(Temperature=Hot)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∧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(Humidity=High) </a:t>
            </a:r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∧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(Wind=Weak)</a:t>
            </a:r>
            <a:endParaRPr lang="hu-H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∨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Outlook=Rain) 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∧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(Temperature=Hot)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∧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(Humidity=</a:t>
            </a:r>
            <a:r>
              <a:rPr lang="hu-H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Normal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∧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(Wind=Strong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hu-H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116632"/>
            <a:ext cx="10972800" cy="1143000"/>
          </a:xfrm>
        </p:spPr>
        <p:txBody>
          <a:bodyPr/>
          <a:lstStyle/>
          <a:p>
            <a:r>
              <a:rPr lang="hu-HU" altLang="hu-HU" dirty="0" smtClean="0">
                <a:solidFill>
                  <a:schemeClr val="tx1"/>
                </a:solidFill>
              </a:rPr>
              <a:t>Logikai formula redukálása</a:t>
            </a:r>
            <a:r>
              <a:rPr lang="en-US" altLang="hu-HU" dirty="0" smtClean="0">
                <a:solidFill>
                  <a:schemeClr val="tx1"/>
                </a:solidFill>
              </a:rPr>
              <a:t> #2</a:t>
            </a:r>
            <a:endParaRPr lang="hu-HU" dirty="0"/>
          </a:p>
        </p:txBody>
      </p:sp>
      <p:sp>
        <p:nvSpPr>
          <p:cNvPr id="6" name="Téglalap 5"/>
          <p:cNvSpPr/>
          <p:nvPr/>
        </p:nvSpPr>
        <p:spPr>
          <a:xfrm>
            <a:off x="1199456" y="2996952"/>
            <a:ext cx="4680520" cy="36004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Téglalap 6"/>
          <p:cNvSpPr/>
          <p:nvPr/>
        </p:nvSpPr>
        <p:spPr>
          <a:xfrm>
            <a:off x="1199456" y="3736800"/>
            <a:ext cx="4680520" cy="3600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84702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500" y="1104453"/>
            <a:ext cx="4000500" cy="2427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116632"/>
            <a:ext cx="10972800" cy="1143000"/>
          </a:xfrm>
        </p:spPr>
        <p:txBody>
          <a:bodyPr/>
          <a:lstStyle/>
          <a:p>
            <a:r>
              <a:rPr lang="hu-HU" altLang="hu-HU" dirty="0">
                <a:solidFill>
                  <a:schemeClr val="tx1"/>
                </a:solidFill>
              </a:rPr>
              <a:t>Reprezentáció döntési fával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09600" y="1268760"/>
            <a:ext cx="11103024" cy="4525963"/>
          </a:xfrm>
        </p:spPr>
        <p:txBody>
          <a:bodyPr/>
          <a:lstStyle/>
          <a:p>
            <a:r>
              <a:rPr lang="hu-HU" sz="2800" dirty="0" smtClean="0"/>
              <a:t>Minden </a:t>
            </a:r>
            <a:r>
              <a:rPr lang="hu-HU" sz="2800" dirty="0"/>
              <a:t>útvonal a gyökértől egy </a:t>
            </a:r>
            <a:r>
              <a:rPr lang="hu-HU" sz="2800" b="1" dirty="0" err="1" smtClean="0"/>
              <a:t>Yes</a:t>
            </a:r>
            <a:r>
              <a:rPr lang="hu-HU" sz="2800" dirty="0" smtClean="0"/>
              <a:t> </a:t>
            </a:r>
            <a:r>
              <a:rPr lang="hu-HU" sz="2800" dirty="0"/>
              <a:t/>
            </a:r>
            <a:br>
              <a:rPr lang="hu-HU" sz="2800" dirty="0"/>
            </a:br>
            <a:r>
              <a:rPr lang="hu-HU" sz="2800" dirty="0"/>
              <a:t>levélig egy </a:t>
            </a:r>
            <a:r>
              <a:rPr lang="hu-HU" sz="2800" dirty="0" err="1"/>
              <a:t>konjunkciónak</a:t>
            </a:r>
            <a:r>
              <a:rPr lang="hu-HU" sz="2800" dirty="0"/>
              <a:t> felel meg</a:t>
            </a:r>
          </a:p>
          <a:p>
            <a:r>
              <a:rPr lang="hu-HU" sz="2800" dirty="0"/>
              <a:t>Az egyes útvonalak között pedig </a:t>
            </a:r>
            <a:br>
              <a:rPr lang="hu-HU" sz="2800" dirty="0"/>
            </a:br>
            <a:r>
              <a:rPr lang="hu-HU" sz="2800" dirty="0" err="1"/>
              <a:t>diszjunkciót</a:t>
            </a:r>
            <a:r>
              <a:rPr lang="hu-HU" sz="2800" dirty="0"/>
              <a:t> kell végezni</a:t>
            </a:r>
          </a:p>
          <a:p>
            <a:r>
              <a:rPr lang="hu-HU" sz="2800" dirty="0"/>
              <a:t>A fenti példa az alábbi formulának felel </a:t>
            </a:r>
            <a:r>
              <a:rPr lang="hu-HU" sz="2800" dirty="0" smtClean="0"/>
              <a:t>meg</a:t>
            </a:r>
            <a:r>
              <a:rPr lang="hu-HU" sz="2800" dirty="0"/>
              <a:t>:</a:t>
            </a:r>
          </a:p>
          <a:p>
            <a:endParaRPr lang="hu-HU" sz="2800" dirty="0" smtClean="0"/>
          </a:p>
          <a:p>
            <a:endParaRPr lang="hu-HU" sz="2800" dirty="0"/>
          </a:p>
          <a:p>
            <a:endParaRPr lang="hu-HU" sz="2800" dirty="0"/>
          </a:p>
          <a:p>
            <a:r>
              <a:rPr lang="hu-HU" sz="2800" dirty="0" smtClean="0"/>
              <a:t>A </a:t>
            </a:r>
            <a:r>
              <a:rPr lang="hu-HU" sz="2800" dirty="0"/>
              <a:t>fenti formula is </a:t>
            </a:r>
            <a:r>
              <a:rPr lang="hu-HU" sz="2800" b="1" dirty="0"/>
              <a:t>konzisztens</a:t>
            </a:r>
            <a:r>
              <a:rPr lang="hu-HU" sz="2800" dirty="0"/>
              <a:t> a </a:t>
            </a:r>
            <a:r>
              <a:rPr lang="hu-HU" sz="2800" dirty="0" smtClean="0"/>
              <a:t>tanítópéldákkal</a:t>
            </a:r>
          </a:p>
          <a:p>
            <a:pPr lvl="1"/>
            <a:r>
              <a:rPr lang="hu-HU" sz="2400" dirty="0" smtClean="0"/>
              <a:t>Viszont </a:t>
            </a:r>
            <a:r>
              <a:rPr lang="hu-HU" sz="2400" b="1" dirty="0"/>
              <a:t>jóval kisebb</a:t>
            </a:r>
            <a:r>
              <a:rPr lang="hu-HU" sz="2400" dirty="0"/>
              <a:t>, mint a korábban felírt </a:t>
            </a:r>
            <a:r>
              <a:rPr lang="hu-HU" sz="2400" dirty="0" err="1"/>
              <a:t>konjunkciók</a:t>
            </a:r>
            <a:r>
              <a:rPr lang="hu-HU" sz="2400" dirty="0"/>
              <a:t> </a:t>
            </a:r>
            <a:r>
              <a:rPr lang="hu-HU" sz="2400" dirty="0" err="1"/>
              <a:t>diszjunkciója</a:t>
            </a:r>
            <a:endParaRPr lang="hu-HU" sz="2400" dirty="0"/>
          </a:p>
        </p:txBody>
      </p:sp>
      <p:sp>
        <p:nvSpPr>
          <p:cNvPr id="4" name="Szövegdoboz 3"/>
          <p:cNvSpPr txBox="1"/>
          <p:nvPr/>
        </p:nvSpPr>
        <p:spPr>
          <a:xfrm>
            <a:off x="1343472" y="3789040"/>
            <a:ext cx="5760640" cy="1200329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Outlook=Sunny) 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∧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(Humidity=Normal)) </a:t>
            </a:r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∨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((Outlook=Overcast)) </a:t>
            </a:r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∨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((Outlook=Rain)</a:t>
            </a:r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∧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(Wind=Weak))</a:t>
            </a:r>
            <a:endParaRPr lang="hu-H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0551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lapértelmezett terv">
  <a:themeElements>
    <a:clrScheme name="Alapértelmezett terv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lapértelmezett terv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lapértelmezett terv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47066</TotalTime>
  <Words>2603</Words>
  <Application>Microsoft Office PowerPoint</Application>
  <PresentationFormat>Szélesvásznú</PresentationFormat>
  <Paragraphs>342</Paragraphs>
  <Slides>46</Slides>
  <Notes>1</Notes>
  <HiddenSlides>0</HiddenSlides>
  <MMClips>0</MMClips>
  <ScaleCrop>false</ScaleCrop>
  <HeadingPairs>
    <vt:vector size="8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Beágyazott OLE kiszolgálók</vt:lpstr>
      </vt:variant>
      <vt:variant>
        <vt:i4>2</vt:i4>
      </vt:variant>
      <vt:variant>
        <vt:lpstr>Diacímek</vt:lpstr>
      </vt:variant>
      <vt:variant>
        <vt:i4>46</vt:i4>
      </vt:variant>
    </vt:vector>
  </HeadingPairs>
  <TitlesOfParts>
    <vt:vector size="53" baseType="lpstr">
      <vt:lpstr>Arial</vt:lpstr>
      <vt:lpstr>Tahoma</vt:lpstr>
      <vt:lpstr>Times New Roman</vt:lpstr>
      <vt:lpstr>Wingdings</vt:lpstr>
      <vt:lpstr>Alapértelmezett terv</vt:lpstr>
      <vt:lpstr>Equation</vt:lpstr>
      <vt:lpstr>SmartDraw.2</vt:lpstr>
      <vt:lpstr>Döntési fák</vt:lpstr>
      <vt:lpstr>Döntési fák</vt:lpstr>
      <vt:lpstr>Döntési fák #2</vt:lpstr>
      <vt:lpstr>Példa feladat</vt:lpstr>
      <vt:lpstr>Reprezentálás logikai formulával</vt:lpstr>
      <vt:lpstr>Reprezentálás logikai formulával #2</vt:lpstr>
      <vt:lpstr>Logikai formula redukálása</vt:lpstr>
      <vt:lpstr>Logikai formula redukálása #2</vt:lpstr>
      <vt:lpstr>Reprezentáció döntési fával</vt:lpstr>
      <vt:lpstr>Döntési fa építése adatokból</vt:lpstr>
      <vt:lpstr>Döntési fa építése adatokból</vt:lpstr>
      <vt:lpstr>Az ID3 algoritmus</vt:lpstr>
      <vt:lpstr>Az ID3 algoritmus – összegzés</vt:lpstr>
      <vt:lpstr>Megállási feltételek</vt:lpstr>
      <vt:lpstr>Hogyan válasszunk attribútumot?</vt:lpstr>
      <vt:lpstr>Hogyan válasszunk attribútumot?</vt:lpstr>
      <vt:lpstr>Attribútum választása entrópiával</vt:lpstr>
      <vt:lpstr>Entrópia (két osztályra)</vt:lpstr>
      <vt:lpstr>Az információnyereség</vt:lpstr>
      <vt:lpstr>Példa információ-nyereségre</vt:lpstr>
      <vt:lpstr>Példa információ-nyereségre #2</vt:lpstr>
      <vt:lpstr>Az ID3 fő tulajdonságai</vt:lpstr>
      <vt:lpstr>Az ID3 fő tulajdonságai #2</vt:lpstr>
      <vt:lpstr>Döntési fák vágása (pruning)</vt:lpstr>
      <vt:lpstr>Szemléltetés</vt:lpstr>
      <vt:lpstr>Döntési fák vágása</vt:lpstr>
      <vt:lpstr>Döntési fák vágása #2</vt:lpstr>
      <vt:lpstr>Pruning példa</vt:lpstr>
      <vt:lpstr>Az ID3 algoritmus kiterjesztései</vt:lpstr>
      <vt:lpstr>Kiterjesztés több osztályra</vt:lpstr>
      <vt:lpstr>Kiterjesztés valószínűségi becslésre</vt:lpstr>
      <vt:lpstr>Kiterjesztés folytonos attribútumokra</vt:lpstr>
      <vt:lpstr>Kiterjesztés folytonos attribútumokra #2</vt:lpstr>
      <vt:lpstr>Kiterjesztés folytonos attribútumokra #3</vt:lpstr>
      <vt:lpstr>Kiterjesztés hiányzó jellemzők esetére</vt:lpstr>
      <vt:lpstr>Kiterjesztés hiányzó jellemzők esetére #2</vt:lpstr>
      <vt:lpstr>A Gain függvény finomítása</vt:lpstr>
      <vt:lpstr>Classification and regression trees (CART)</vt:lpstr>
      <vt:lpstr>Classification and regression trees (CART)</vt:lpstr>
      <vt:lpstr>Gini impurity</vt:lpstr>
      <vt:lpstr>Példa Gini Impurity-re (NEM gain!)</vt:lpstr>
      <vt:lpstr>Regressziós fák</vt:lpstr>
      <vt:lpstr>Regressziós fák #2</vt:lpstr>
      <vt:lpstr>Regressziós fák #3</vt:lpstr>
      <vt:lpstr>Többváltozós döntési fák</vt:lpstr>
      <vt:lpstr>Többváltozós döntési fák #2</vt:lpstr>
    </vt:vector>
  </TitlesOfParts>
  <Company>SZTE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Opinion Mining in Hungarian Based on Textual and Graphical Clues</dc:title>
  <dc:creator>Gabor</dc:creator>
  <cp:lastModifiedBy>Gh</cp:lastModifiedBy>
  <cp:revision>1591</cp:revision>
  <cp:lastPrinted>2022-01-27T10:06:07Z</cp:lastPrinted>
  <dcterms:created xsi:type="dcterms:W3CDTF">2008-09-10T10:17:38Z</dcterms:created>
  <dcterms:modified xsi:type="dcterms:W3CDTF">2024-03-28T06:51:26Z</dcterms:modified>
</cp:coreProperties>
</file>